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8" r:id="rId4"/>
    <p:sldId id="289" r:id="rId5"/>
    <p:sldId id="291" r:id="rId6"/>
    <p:sldId id="292" r:id="rId7"/>
    <p:sldId id="290" r:id="rId8"/>
    <p:sldId id="263" r:id="rId9"/>
    <p:sldId id="293" r:id="rId10"/>
    <p:sldId id="277" r:id="rId11"/>
    <p:sldId id="262" r:id="rId12"/>
    <p:sldId id="285" r:id="rId13"/>
    <p:sldId id="280" r:id="rId14"/>
    <p:sldId id="264" r:id="rId15"/>
    <p:sldId id="278" r:id="rId16"/>
    <p:sldId id="279" r:id="rId17"/>
    <p:sldId id="286" r:id="rId18"/>
    <p:sldId id="281" r:id="rId19"/>
    <p:sldId id="284" r:id="rId20"/>
    <p:sldId id="282" r:id="rId21"/>
    <p:sldId id="287" r:id="rId22"/>
    <p:sldId id="283" r:id="rId23"/>
    <p:sldId id="276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62" d="100"/>
          <a:sy n="62" d="100"/>
        </p:scale>
        <p:origin x="164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94505" y="1984665"/>
            <a:ext cx="4933950" cy="1759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125"/>
            <a:ext cx="9144000" cy="66675"/>
          </a:xfrm>
          <a:custGeom>
            <a:avLst/>
            <a:gdLst/>
            <a:ahLst/>
            <a:cxnLst/>
            <a:rect l="l" t="t" r="r" b="b"/>
            <a:pathLst>
              <a:path w="9144000" h="66675">
                <a:moveTo>
                  <a:pt x="9144000" y="0"/>
                </a:moveTo>
                <a:lnTo>
                  <a:pt x="0" y="0"/>
                </a:lnTo>
                <a:lnTo>
                  <a:pt x="0" y="66675"/>
                </a:lnTo>
                <a:lnTo>
                  <a:pt x="9144000" y="66675"/>
                </a:lnTo>
                <a:lnTo>
                  <a:pt x="9144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0112" y="1738376"/>
            <a:ext cx="7475855" cy="0"/>
          </a:xfrm>
          <a:custGeom>
            <a:avLst/>
            <a:gdLst/>
            <a:ahLst/>
            <a:cxnLst/>
            <a:rect l="l" t="t" r="r" b="b"/>
            <a:pathLst>
              <a:path w="7475855">
                <a:moveTo>
                  <a:pt x="0" y="0"/>
                </a:moveTo>
                <a:lnTo>
                  <a:pt x="7475283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666623"/>
            <a:ext cx="4367276" cy="26337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125"/>
            <a:ext cx="9144000" cy="66675"/>
          </a:xfrm>
          <a:custGeom>
            <a:avLst/>
            <a:gdLst/>
            <a:ahLst/>
            <a:cxnLst/>
            <a:rect l="l" t="t" r="r" b="b"/>
            <a:pathLst>
              <a:path w="9144000" h="66675">
                <a:moveTo>
                  <a:pt x="9144000" y="0"/>
                </a:moveTo>
                <a:lnTo>
                  <a:pt x="0" y="0"/>
                </a:lnTo>
                <a:lnTo>
                  <a:pt x="0" y="66675"/>
                </a:lnTo>
                <a:lnTo>
                  <a:pt x="9144000" y="66675"/>
                </a:lnTo>
                <a:lnTo>
                  <a:pt x="9144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0112" y="1738376"/>
            <a:ext cx="7475855" cy="0"/>
          </a:xfrm>
          <a:custGeom>
            <a:avLst/>
            <a:gdLst/>
            <a:ahLst/>
            <a:cxnLst/>
            <a:rect l="l" t="t" r="r" b="b"/>
            <a:pathLst>
              <a:path w="7475855">
                <a:moveTo>
                  <a:pt x="0" y="0"/>
                </a:moveTo>
                <a:lnTo>
                  <a:pt x="7475283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125"/>
            <a:ext cx="9144000" cy="66675"/>
          </a:xfrm>
          <a:custGeom>
            <a:avLst/>
            <a:gdLst/>
            <a:ahLst/>
            <a:cxnLst/>
            <a:rect l="l" t="t" r="r" b="b"/>
            <a:pathLst>
              <a:path w="9144000" h="66675">
                <a:moveTo>
                  <a:pt x="9144000" y="0"/>
                </a:moveTo>
                <a:lnTo>
                  <a:pt x="0" y="0"/>
                </a:lnTo>
                <a:lnTo>
                  <a:pt x="0" y="66675"/>
                </a:lnTo>
                <a:lnTo>
                  <a:pt x="9144000" y="66675"/>
                </a:lnTo>
                <a:lnTo>
                  <a:pt x="9144000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964" y="83248"/>
            <a:ext cx="8416607" cy="1026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5621" y="1142682"/>
            <a:ext cx="6802755" cy="221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026089" y="914400"/>
            <a:ext cx="6003611" cy="4638675"/>
          </a:xfrm>
          <a:custGeom>
            <a:avLst/>
            <a:gdLst/>
            <a:ahLst/>
            <a:cxnLst/>
            <a:rect l="l" t="t" r="r" b="b"/>
            <a:pathLst>
              <a:path w="5534025" h="4495800">
                <a:moveTo>
                  <a:pt x="0" y="749300"/>
                </a:moveTo>
                <a:lnTo>
                  <a:pt x="1474" y="701919"/>
                </a:lnTo>
                <a:lnTo>
                  <a:pt x="5839" y="655321"/>
                </a:lnTo>
                <a:lnTo>
                  <a:pt x="13006" y="609593"/>
                </a:lnTo>
                <a:lnTo>
                  <a:pt x="22887" y="564822"/>
                </a:lnTo>
                <a:lnTo>
                  <a:pt x="35396" y="521098"/>
                </a:lnTo>
                <a:lnTo>
                  <a:pt x="50443" y="478507"/>
                </a:lnTo>
                <a:lnTo>
                  <a:pt x="67942" y="437137"/>
                </a:lnTo>
                <a:lnTo>
                  <a:pt x="87804" y="397077"/>
                </a:lnTo>
                <a:lnTo>
                  <a:pt x="109941" y="358413"/>
                </a:lnTo>
                <a:lnTo>
                  <a:pt x="134266" y="321235"/>
                </a:lnTo>
                <a:lnTo>
                  <a:pt x="160690" y="285629"/>
                </a:lnTo>
                <a:lnTo>
                  <a:pt x="189127" y="251684"/>
                </a:lnTo>
                <a:lnTo>
                  <a:pt x="219487" y="219487"/>
                </a:lnTo>
                <a:lnTo>
                  <a:pt x="251684" y="189127"/>
                </a:lnTo>
                <a:lnTo>
                  <a:pt x="285629" y="160690"/>
                </a:lnTo>
                <a:lnTo>
                  <a:pt x="321235" y="134266"/>
                </a:lnTo>
                <a:lnTo>
                  <a:pt x="358413" y="109941"/>
                </a:lnTo>
                <a:lnTo>
                  <a:pt x="397077" y="87804"/>
                </a:lnTo>
                <a:lnTo>
                  <a:pt x="437137" y="67942"/>
                </a:lnTo>
                <a:lnTo>
                  <a:pt x="478507" y="50443"/>
                </a:lnTo>
                <a:lnTo>
                  <a:pt x="521098" y="35396"/>
                </a:lnTo>
                <a:lnTo>
                  <a:pt x="564822" y="22887"/>
                </a:lnTo>
                <a:lnTo>
                  <a:pt x="609593" y="13006"/>
                </a:lnTo>
                <a:lnTo>
                  <a:pt x="655321" y="5839"/>
                </a:lnTo>
                <a:lnTo>
                  <a:pt x="701919" y="1474"/>
                </a:lnTo>
                <a:lnTo>
                  <a:pt x="749300" y="0"/>
                </a:lnTo>
                <a:lnTo>
                  <a:pt x="4784725" y="0"/>
                </a:lnTo>
                <a:lnTo>
                  <a:pt x="4832105" y="1474"/>
                </a:lnTo>
                <a:lnTo>
                  <a:pt x="4878703" y="5839"/>
                </a:lnTo>
                <a:lnTo>
                  <a:pt x="4924431" y="13006"/>
                </a:lnTo>
                <a:lnTo>
                  <a:pt x="4969202" y="22887"/>
                </a:lnTo>
                <a:lnTo>
                  <a:pt x="5012926" y="35396"/>
                </a:lnTo>
                <a:lnTo>
                  <a:pt x="5055517" y="50443"/>
                </a:lnTo>
                <a:lnTo>
                  <a:pt x="5096887" y="67942"/>
                </a:lnTo>
                <a:lnTo>
                  <a:pt x="5136947" y="87804"/>
                </a:lnTo>
                <a:lnTo>
                  <a:pt x="5175611" y="109941"/>
                </a:lnTo>
                <a:lnTo>
                  <a:pt x="5212789" y="134266"/>
                </a:lnTo>
                <a:lnTo>
                  <a:pt x="5248395" y="160690"/>
                </a:lnTo>
                <a:lnTo>
                  <a:pt x="5282340" y="189127"/>
                </a:lnTo>
                <a:lnTo>
                  <a:pt x="5314537" y="219487"/>
                </a:lnTo>
                <a:lnTo>
                  <a:pt x="5344897" y="251684"/>
                </a:lnTo>
                <a:lnTo>
                  <a:pt x="5373334" y="285629"/>
                </a:lnTo>
                <a:lnTo>
                  <a:pt x="5399758" y="321235"/>
                </a:lnTo>
                <a:lnTo>
                  <a:pt x="5424083" y="358413"/>
                </a:lnTo>
                <a:lnTo>
                  <a:pt x="5446220" y="397077"/>
                </a:lnTo>
                <a:lnTo>
                  <a:pt x="5466082" y="437137"/>
                </a:lnTo>
                <a:lnTo>
                  <a:pt x="5483581" y="478507"/>
                </a:lnTo>
                <a:lnTo>
                  <a:pt x="5498628" y="521098"/>
                </a:lnTo>
                <a:lnTo>
                  <a:pt x="5511137" y="564822"/>
                </a:lnTo>
                <a:lnTo>
                  <a:pt x="5521018" y="609593"/>
                </a:lnTo>
                <a:lnTo>
                  <a:pt x="5528185" y="655321"/>
                </a:lnTo>
                <a:lnTo>
                  <a:pt x="5532550" y="701919"/>
                </a:lnTo>
                <a:lnTo>
                  <a:pt x="5534025" y="749300"/>
                </a:lnTo>
                <a:lnTo>
                  <a:pt x="5534025" y="3746500"/>
                </a:lnTo>
                <a:lnTo>
                  <a:pt x="5532550" y="3793880"/>
                </a:lnTo>
                <a:lnTo>
                  <a:pt x="5528185" y="3840478"/>
                </a:lnTo>
                <a:lnTo>
                  <a:pt x="5521018" y="3886206"/>
                </a:lnTo>
                <a:lnTo>
                  <a:pt x="5511137" y="3930977"/>
                </a:lnTo>
                <a:lnTo>
                  <a:pt x="5498628" y="3974701"/>
                </a:lnTo>
                <a:lnTo>
                  <a:pt x="5483581" y="4017292"/>
                </a:lnTo>
                <a:lnTo>
                  <a:pt x="5466082" y="4058662"/>
                </a:lnTo>
                <a:lnTo>
                  <a:pt x="5446220" y="4098722"/>
                </a:lnTo>
                <a:lnTo>
                  <a:pt x="5424083" y="4137386"/>
                </a:lnTo>
                <a:lnTo>
                  <a:pt x="5399758" y="4174564"/>
                </a:lnTo>
                <a:lnTo>
                  <a:pt x="5373334" y="4210170"/>
                </a:lnTo>
                <a:lnTo>
                  <a:pt x="5344897" y="4244115"/>
                </a:lnTo>
                <a:lnTo>
                  <a:pt x="5314537" y="4276312"/>
                </a:lnTo>
                <a:lnTo>
                  <a:pt x="5282340" y="4306672"/>
                </a:lnTo>
                <a:lnTo>
                  <a:pt x="5248395" y="4335109"/>
                </a:lnTo>
                <a:lnTo>
                  <a:pt x="5212789" y="4361533"/>
                </a:lnTo>
                <a:lnTo>
                  <a:pt x="5175611" y="4385858"/>
                </a:lnTo>
                <a:lnTo>
                  <a:pt x="5136947" y="4407995"/>
                </a:lnTo>
                <a:lnTo>
                  <a:pt x="5096887" y="4427857"/>
                </a:lnTo>
                <a:lnTo>
                  <a:pt x="5055517" y="4445356"/>
                </a:lnTo>
                <a:lnTo>
                  <a:pt x="5012926" y="4460403"/>
                </a:lnTo>
                <a:lnTo>
                  <a:pt x="4969202" y="4472912"/>
                </a:lnTo>
                <a:lnTo>
                  <a:pt x="4924431" y="4482793"/>
                </a:lnTo>
                <a:lnTo>
                  <a:pt x="4878703" y="4489960"/>
                </a:lnTo>
                <a:lnTo>
                  <a:pt x="4832105" y="4494325"/>
                </a:lnTo>
                <a:lnTo>
                  <a:pt x="4784725" y="4495800"/>
                </a:lnTo>
                <a:lnTo>
                  <a:pt x="749300" y="4495800"/>
                </a:lnTo>
                <a:lnTo>
                  <a:pt x="701919" y="4494325"/>
                </a:lnTo>
                <a:lnTo>
                  <a:pt x="655321" y="4489960"/>
                </a:lnTo>
                <a:lnTo>
                  <a:pt x="609593" y="4482793"/>
                </a:lnTo>
                <a:lnTo>
                  <a:pt x="564822" y="4472912"/>
                </a:lnTo>
                <a:lnTo>
                  <a:pt x="521098" y="4460403"/>
                </a:lnTo>
                <a:lnTo>
                  <a:pt x="478507" y="4445356"/>
                </a:lnTo>
                <a:lnTo>
                  <a:pt x="437137" y="4427857"/>
                </a:lnTo>
                <a:lnTo>
                  <a:pt x="397077" y="4407995"/>
                </a:lnTo>
                <a:lnTo>
                  <a:pt x="358413" y="4385858"/>
                </a:lnTo>
                <a:lnTo>
                  <a:pt x="321235" y="4361533"/>
                </a:lnTo>
                <a:lnTo>
                  <a:pt x="285629" y="4335109"/>
                </a:lnTo>
                <a:lnTo>
                  <a:pt x="251684" y="4306672"/>
                </a:lnTo>
                <a:lnTo>
                  <a:pt x="219487" y="4276312"/>
                </a:lnTo>
                <a:lnTo>
                  <a:pt x="189127" y="4244115"/>
                </a:lnTo>
                <a:lnTo>
                  <a:pt x="160690" y="4210170"/>
                </a:lnTo>
                <a:lnTo>
                  <a:pt x="134266" y="4174564"/>
                </a:lnTo>
                <a:lnTo>
                  <a:pt x="109941" y="4137386"/>
                </a:lnTo>
                <a:lnTo>
                  <a:pt x="87804" y="4098722"/>
                </a:lnTo>
                <a:lnTo>
                  <a:pt x="67942" y="4058662"/>
                </a:lnTo>
                <a:lnTo>
                  <a:pt x="50443" y="4017292"/>
                </a:lnTo>
                <a:lnTo>
                  <a:pt x="35396" y="3974701"/>
                </a:lnTo>
                <a:lnTo>
                  <a:pt x="22887" y="3930977"/>
                </a:lnTo>
                <a:lnTo>
                  <a:pt x="13006" y="3886206"/>
                </a:lnTo>
                <a:lnTo>
                  <a:pt x="5839" y="3840478"/>
                </a:lnTo>
                <a:lnTo>
                  <a:pt x="1474" y="3793880"/>
                </a:lnTo>
                <a:lnTo>
                  <a:pt x="0" y="3746500"/>
                </a:lnTo>
                <a:lnTo>
                  <a:pt x="0" y="749300"/>
                </a:lnTo>
                <a:close/>
              </a:path>
            </a:pathLst>
          </a:custGeom>
          <a:ln w="15875">
            <a:solidFill>
              <a:srgbClr val="E383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ctrTitle"/>
          </p:nvPr>
        </p:nvSpPr>
        <p:spPr>
          <a:xfrm>
            <a:off x="3082764" y="1476375"/>
            <a:ext cx="5829300" cy="18288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ct val="97100"/>
              </a:lnSpc>
              <a:spcBef>
                <a:spcPts val="225"/>
              </a:spcBef>
            </a:pPr>
            <a:r>
              <a:rPr sz="2900" spc="160" dirty="0">
                <a:latin typeface="Bernard MT Condensed" panose="02050806060905020404" pitchFamily="18" charset="0"/>
                <a:cs typeface="Arial"/>
              </a:rPr>
              <a:t>Rendición</a:t>
            </a:r>
            <a:r>
              <a:rPr sz="2900" spc="-260" dirty="0">
                <a:latin typeface="Bernard MT Condensed" panose="02050806060905020404" pitchFamily="18" charset="0"/>
                <a:cs typeface="Arial"/>
              </a:rPr>
              <a:t> </a:t>
            </a:r>
            <a:r>
              <a:rPr sz="2900" spc="215" dirty="0">
                <a:latin typeface="Bernard MT Condensed" panose="02050806060905020404" pitchFamily="18" charset="0"/>
                <a:cs typeface="Arial"/>
              </a:rPr>
              <a:t>de</a:t>
            </a:r>
            <a:r>
              <a:rPr sz="2900" spc="-200" dirty="0">
                <a:latin typeface="Bernard MT Condensed" panose="02050806060905020404" pitchFamily="18" charset="0"/>
                <a:cs typeface="Arial"/>
              </a:rPr>
              <a:t> </a:t>
            </a:r>
            <a:r>
              <a:rPr sz="2900" spc="170" dirty="0">
                <a:latin typeface="Bernard MT Condensed" panose="02050806060905020404" pitchFamily="18" charset="0"/>
                <a:cs typeface="Arial"/>
              </a:rPr>
              <a:t>Cuentas</a:t>
            </a:r>
            <a:r>
              <a:rPr sz="2900" spc="-330" dirty="0">
                <a:latin typeface="Bernard MT Condensed" panose="02050806060905020404" pitchFamily="18" charset="0"/>
                <a:cs typeface="Arial"/>
              </a:rPr>
              <a:t> </a:t>
            </a:r>
            <a:r>
              <a:rPr sz="2900" spc="204" dirty="0">
                <a:latin typeface="Bernard MT Condensed" panose="02050806060905020404" pitchFamily="18" charset="0"/>
                <a:cs typeface="Arial"/>
              </a:rPr>
              <a:t>del </a:t>
            </a:r>
            <a:r>
              <a:rPr sz="2900" spc="125" dirty="0">
                <a:latin typeface="Bernard MT Condensed" panose="02050806060905020404" pitchFamily="18" charset="0"/>
                <a:cs typeface="Arial"/>
              </a:rPr>
              <a:t>Gobierno</a:t>
            </a:r>
            <a:r>
              <a:rPr sz="2900" spc="-270" dirty="0">
                <a:latin typeface="Bernard MT Condensed" panose="02050806060905020404" pitchFamily="18" charset="0"/>
                <a:cs typeface="Arial"/>
              </a:rPr>
              <a:t> </a:t>
            </a:r>
            <a:r>
              <a:rPr sz="2900" spc="170" dirty="0">
                <a:latin typeface="Bernard MT Condensed" panose="02050806060905020404" pitchFamily="18" charset="0"/>
                <a:cs typeface="Arial"/>
              </a:rPr>
              <a:t>Autónomo </a:t>
            </a:r>
            <a:r>
              <a:rPr sz="2900" spc="155" dirty="0" err="1">
                <a:latin typeface="Bernard MT Condensed" panose="02050806060905020404" pitchFamily="18" charset="0"/>
                <a:cs typeface="Arial"/>
              </a:rPr>
              <a:t>Descentralizado</a:t>
            </a:r>
            <a:r>
              <a:rPr sz="2900" spc="155" dirty="0">
                <a:latin typeface="Bernard MT Condensed" panose="02050806060905020404" pitchFamily="18" charset="0"/>
                <a:cs typeface="Arial"/>
              </a:rPr>
              <a:t> </a:t>
            </a:r>
            <a:r>
              <a:rPr sz="2900" spc="254" dirty="0" err="1">
                <a:latin typeface="Bernard MT Condensed" panose="02050806060905020404" pitchFamily="18" charset="0"/>
                <a:cs typeface="Arial"/>
              </a:rPr>
              <a:t>Parroquial</a:t>
            </a:r>
            <a:r>
              <a:rPr lang="es-EC" sz="2900" spc="254" dirty="0">
                <a:latin typeface="Bernard MT Condensed" panose="02050806060905020404" pitchFamily="18" charset="0"/>
                <a:cs typeface="Arial"/>
              </a:rPr>
              <a:t> </a:t>
            </a:r>
            <a:r>
              <a:rPr lang="es-EC" sz="2900" spc="270" dirty="0">
                <a:latin typeface="Bernard MT Condensed" panose="02050806060905020404" pitchFamily="18" charset="0"/>
                <a:cs typeface="Arial"/>
              </a:rPr>
              <a:t>Rural Chitán de Navarretes</a:t>
            </a:r>
            <a:endParaRPr sz="2900" dirty="0">
              <a:latin typeface="Bernard MT Condensed" panose="02050806060905020404" pitchFamily="18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2764" y="4080939"/>
            <a:ext cx="5829300" cy="90922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s-EC" sz="2900" b="1" spc="-20" dirty="0">
                <a:latin typeface="Arial Rounded MT Bold" panose="020F0704030504030204" pitchFamily="34" charset="0"/>
                <a:cs typeface="Arial"/>
              </a:rPr>
              <a:t>PERÍODO ENERO – DICIEMBRE </a:t>
            </a:r>
            <a:r>
              <a:rPr sz="2900" b="1" spc="-190" dirty="0">
                <a:latin typeface="Arial Rounded MT Bold" panose="020F0704030504030204" pitchFamily="34" charset="0"/>
                <a:cs typeface="Arial"/>
              </a:rPr>
              <a:t> </a:t>
            </a:r>
            <a:r>
              <a:rPr sz="2900" b="1" spc="210" dirty="0">
                <a:latin typeface="Arial Rounded MT Bold" panose="020F0704030504030204" pitchFamily="34" charset="0"/>
                <a:cs typeface="Arial"/>
              </a:rPr>
              <a:t>202</a:t>
            </a:r>
            <a:r>
              <a:rPr lang="es-EC" sz="2900" b="1" spc="210" dirty="0">
                <a:latin typeface="Arial Rounded MT Bold" panose="020F0704030504030204" pitchFamily="34" charset="0"/>
                <a:cs typeface="Arial"/>
              </a:rPr>
              <a:t>5</a:t>
            </a:r>
            <a:endParaRPr sz="2900" dirty="0">
              <a:latin typeface="Arial Rounded MT Bold" panose="020F0704030504030204" pitchFamily="34" charset="0"/>
              <a:cs typeface="Arial"/>
            </a:endParaRPr>
          </a:p>
        </p:txBody>
      </p:sp>
      <p:pic>
        <p:nvPicPr>
          <p:cNvPr id="15" name="Imagen 1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96" y="1604948"/>
            <a:ext cx="2601593" cy="34004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7"/>
          <p:cNvGrpSpPr/>
          <p:nvPr/>
        </p:nvGrpSpPr>
        <p:grpSpPr>
          <a:xfrm>
            <a:off x="533400" y="1157172"/>
            <a:ext cx="8001000" cy="618732"/>
            <a:chOff x="4576826" y="252475"/>
            <a:chExt cx="3819525" cy="866775"/>
          </a:xfrm>
        </p:grpSpPr>
        <p:pic>
          <p:nvPicPr>
            <p:cNvPr id="23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6826" y="252475"/>
              <a:ext cx="3819525" cy="866775"/>
            </a:xfrm>
            <a:prstGeom prst="rect">
              <a:avLst/>
            </a:prstGeom>
          </p:spPr>
        </p:pic>
        <p:sp>
          <p:nvSpPr>
            <p:cNvPr id="24" name="object 9"/>
            <p:cNvSpPr/>
            <p:nvPr/>
          </p:nvSpPr>
          <p:spPr>
            <a:xfrm>
              <a:off x="4576826" y="252475"/>
              <a:ext cx="3819525" cy="866775"/>
            </a:xfrm>
            <a:custGeom>
              <a:avLst/>
              <a:gdLst/>
              <a:ahLst/>
              <a:cxnLst/>
              <a:rect l="l" t="t" r="r" b="b"/>
              <a:pathLst>
                <a:path w="3819525" h="866775">
                  <a:moveTo>
                    <a:pt x="0" y="144399"/>
                  </a:moveTo>
                  <a:lnTo>
                    <a:pt x="7360" y="98755"/>
                  </a:lnTo>
                  <a:lnTo>
                    <a:pt x="27858" y="59115"/>
                  </a:lnTo>
                  <a:lnTo>
                    <a:pt x="59115" y="27858"/>
                  </a:lnTo>
                  <a:lnTo>
                    <a:pt x="98755" y="7360"/>
                  </a:lnTo>
                  <a:lnTo>
                    <a:pt x="144399" y="0"/>
                  </a:lnTo>
                  <a:lnTo>
                    <a:pt x="3674999" y="0"/>
                  </a:lnTo>
                  <a:lnTo>
                    <a:pt x="3720656" y="7360"/>
                  </a:lnTo>
                  <a:lnTo>
                    <a:pt x="3760326" y="27858"/>
                  </a:lnTo>
                  <a:lnTo>
                    <a:pt x="3791621" y="59115"/>
                  </a:lnTo>
                  <a:lnTo>
                    <a:pt x="3812150" y="98755"/>
                  </a:lnTo>
                  <a:lnTo>
                    <a:pt x="3819525" y="144399"/>
                  </a:lnTo>
                  <a:lnTo>
                    <a:pt x="3819525" y="722249"/>
                  </a:lnTo>
                  <a:lnTo>
                    <a:pt x="3812150" y="767906"/>
                  </a:lnTo>
                  <a:lnTo>
                    <a:pt x="3791621" y="807576"/>
                  </a:lnTo>
                  <a:lnTo>
                    <a:pt x="3760326" y="838871"/>
                  </a:lnTo>
                  <a:lnTo>
                    <a:pt x="3720656" y="859400"/>
                  </a:lnTo>
                  <a:lnTo>
                    <a:pt x="3674999" y="866775"/>
                  </a:lnTo>
                  <a:lnTo>
                    <a:pt x="144399" y="866775"/>
                  </a:lnTo>
                  <a:lnTo>
                    <a:pt x="98755" y="859400"/>
                  </a:lnTo>
                  <a:lnTo>
                    <a:pt x="59115" y="838871"/>
                  </a:lnTo>
                  <a:lnTo>
                    <a:pt x="27858" y="807576"/>
                  </a:lnTo>
                  <a:lnTo>
                    <a:pt x="7360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/>
          <p:cNvGrpSpPr/>
          <p:nvPr/>
        </p:nvGrpSpPr>
        <p:grpSpPr>
          <a:xfrm>
            <a:off x="814704" y="180686"/>
            <a:ext cx="4976496" cy="879475"/>
            <a:chOff x="246062" y="188976"/>
            <a:chExt cx="3842385" cy="879475"/>
          </a:xfrm>
        </p:grpSpPr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12" y="195326"/>
              <a:ext cx="3829113" cy="866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412" y="195326"/>
              <a:ext cx="3829685" cy="866775"/>
            </a:xfrm>
            <a:custGeom>
              <a:avLst/>
              <a:gdLst/>
              <a:ahLst/>
              <a:cxnLst/>
              <a:rect l="l" t="t" r="r" b="b"/>
              <a:pathLst>
                <a:path w="3829685" h="866775">
                  <a:moveTo>
                    <a:pt x="0" y="144399"/>
                  </a:moveTo>
                  <a:lnTo>
                    <a:pt x="7365" y="98755"/>
                  </a:lnTo>
                  <a:lnTo>
                    <a:pt x="27873" y="59115"/>
                  </a:lnTo>
                  <a:lnTo>
                    <a:pt x="59146" y="27858"/>
                  </a:lnTo>
                  <a:lnTo>
                    <a:pt x="98802" y="7360"/>
                  </a:lnTo>
                  <a:lnTo>
                    <a:pt x="144462" y="0"/>
                  </a:lnTo>
                  <a:lnTo>
                    <a:pt x="3684587" y="0"/>
                  </a:lnTo>
                  <a:lnTo>
                    <a:pt x="3730244" y="7360"/>
                  </a:lnTo>
                  <a:lnTo>
                    <a:pt x="3769915" y="27858"/>
                  </a:lnTo>
                  <a:lnTo>
                    <a:pt x="3801210" y="59115"/>
                  </a:lnTo>
                  <a:lnTo>
                    <a:pt x="3821739" y="98755"/>
                  </a:lnTo>
                  <a:lnTo>
                    <a:pt x="3829113" y="144399"/>
                  </a:lnTo>
                  <a:lnTo>
                    <a:pt x="3829113" y="722249"/>
                  </a:lnTo>
                  <a:lnTo>
                    <a:pt x="3821739" y="767906"/>
                  </a:lnTo>
                  <a:lnTo>
                    <a:pt x="3801210" y="807576"/>
                  </a:lnTo>
                  <a:lnTo>
                    <a:pt x="3769915" y="838871"/>
                  </a:lnTo>
                  <a:lnTo>
                    <a:pt x="3730244" y="859400"/>
                  </a:lnTo>
                  <a:lnTo>
                    <a:pt x="3684587" y="866775"/>
                  </a:lnTo>
                  <a:lnTo>
                    <a:pt x="144462" y="866775"/>
                  </a:lnTo>
                  <a:lnTo>
                    <a:pt x="98802" y="859400"/>
                  </a:lnTo>
                  <a:lnTo>
                    <a:pt x="59146" y="838871"/>
                  </a:lnTo>
                  <a:lnTo>
                    <a:pt x="27873" y="807576"/>
                  </a:lnTo>
                  <a:lnTo>
                    <a:pt x="7365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9B8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25030" y="396966"/>
            <a:ext cx="486617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C" sz="2800" b="1" spc="215" dirty="0">
                <a:latin typeface="Cambria"/>
                <a:cs typeface="Cambria"/>
              </a:rPr>
              <a:t>PROYECTOS Y CONVENIOS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xfrm>
            <a:off x="533400" y="1367100"/>
            <a:ext cx="8001000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27685" marR="5080" indent="-514984" algn="l">
              <a:lnSpc>
                <a:spcPct val="100000"/>
              </a:lnSpc>
              <a:spcBef>
                <a:spcPts val="125"/>
              </a:spcBef>
            </a:pPr>
            <a:r>
              <a:rPr lang="es-EC" sz="2000" spc="135" dirty="0">
                <a:latin typeface="Cambria"/>
                <a:cs typeface="Cambria"/>
              </a:rPr>
              <a:t>PROYECTO ESPACIOS ALTERNATIVOS DE ADULTOS MAYORES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513154" y="1972376"/>
            <a:ext cx="2308322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APORTE GAD PR CHN</a:t>
            </a:r>
          </a:p>
          <a:p>
            <a:pPr algn="ctr"/>
            <a:r>
              <a:rPr lang="es-EC" b="1" dirty="0"/>
              <a:t>$5 373,50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114300" y="2929293"/>
            <a:ext cx="16002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Cambria" panose="02040503050406030204" pitchFamily="18" charset="0"/>
                <a:ea typeface="Cambria" panose="02040503050406030204" pitchFamily="18" charset="0"/>
              </a:rPr>
              <a:t>ADQUISICIÓN DE MATERIALES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/>
              <a:t>$615,15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3521529" y="2927738"/>
            <a:ext cx="1828800" cy="1021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400" dirty="0">
                <a:latin typeface="Cambria" panose="02040503050406030204" pitchFamily="18" charset="0"/>
                <a:ea typeface="Cambria" panose="02040503050406030204" pitchFamily="18" charset="0"/>
              </a:rPr>
              <a:t>ADQUISICIÓN DE PRENDAS DE PROTECCIÓN</a:t>
            </a:r>
          </a:p>
          <a:p>
            <a:pPr algn="ctr"/>
            <a:r>
              <a:rPr lang="es-EC" b="1" dirty="0"/>
              <a:t>$586,50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399176" y="2905034"/>
            <a:ext cx="1600200" cy="1005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C" sz="1400" dirty="0">
                <a:latin typeface="Cambria" panose="02040503050406030204" pitchFamily="18" charset="0"/>
                <a:ea typeface="Cambria" panose="02040503050406030204" pitchFamily="18" charset="0"/>
              </a:rPr>
              <a:t>PROMOTORA</a:t>
            </a:r>
          </a:p>
          <a:p>
            <a:pPr algn="ctr"/>
            <a:endParaRPr lang="es-EC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C" b="1" dirty="0"/>
              <a:t>$4 000,00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5455298" y="2920274"/>
            <a:ext cx="1801861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C" sz="1400" dirty="0">
                <a:latin typeface="Cambria" panose="02040503050406030204" pitchFamily="18" charset="0"/>
                <a:ea typeface="Cambria" panose="02040503050406030204" pitchFamily="18" charset="0"/>
              </a:rPr>
              <a:t>GIRA DE OBSERVACIÓN</a:t>
            </a:r>
          </a:p>
          <a:p>
            <a:pPr algn="ctr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$600,00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1790700" y="2927738"/>
            <a:ext cx="160020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latin typeface="Cambria" panose="02040503050406030204" pitchFamily="18" charset="0"/>
                <a:ea typeface="Cambria" panose="02040503050406030204" pitchFamily="18" charset="0"/>
              </a:rPr>
              <a:t>ADQUISICIÓN DE KITS ALIMENTICIOS</a:t>
            </a:r>
          </a:p>
          <a:p>
            <a:pPr algn="ctr"/>
            <a:r>
              <a:rPr lang="es-EC" b="1" dirty="0"/>
              <a:t>$4 371,85</a:t>
            </a:r>
          </a:p>
        </p:txBody>
      </p:sp>
      <p:pic>
        <p:nvPicPr>
          <p:cNvPr id="27" name="Imagen 2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8" y="4038600"/>
            <a:ext cx="2722727" cy="2057400"/>
          </a:xfrm>
          <a:prstGeom prst="rect">
            <a:avLst/>
          </a:prstGeom>
          <a:noFill/>
        </p:spPr>
      </p:pic>
      <p:pic>
        <p:nvPicPr>
          <p:cNvPr id="29" name="Imagen 2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029105"/>
            <a:ext cx="3101592" cy="1228696"/>
          </a:xfrm>
          <a:prstGeom prst="rect">
            <a:avLst/>
          </a:prstGeom>
          <a:noFill/>
        </p:spPr>
      </p:pic>
      <p:sp>
        <p:nvSpPr>
          <p:cNvPr id="19" name="Rectángulo redondeado 18"/>
          <p:cNvSpPr/>
          <p:nvPr/>
        </p:nvSpPr>
        <p:spPr>
          <a:xfrm>
            <a:off x="3071056" y="1928304"/>
            <a:ext cx="2308322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APORTE GADMM</a:t>
            </a:r>
          </a:p>
          <a:p>
            <a:pPr algn="ctr"/>
            <a:r>
              <a:rPr lang="es-EC" b="1" dirty="0"/>
              <a:t>$4 800,00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5782235" y="1930637"/>
            <a:ext cx="2308322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TOTAL PROYECTO</a:t>
            </a:r>
          </a:p>
          <a:p>
            <a:pPr algn="ctr"/>
            <a:r>
              <a:rPr lang="es-EC" b="1" dirty="0"/>
              <a:t>$10 173,50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94" y="4038600"/>
            <a:ext cx="2717438" cy="2038079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2235" y="5345552"/>
            <a:ext cx="3110557" cy="1131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411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19305" y="125121"/>
            <a:ext cx="4976496" cy="879475"/>
            <a:chOff x="246062" y="188976"/>
            <a:chExt cx="3842385" cy="879475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12" y="195326"/>
              <a:ext cx="3829113" cy="866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412" y="195326"/>
              <a:ext cx="3829685" cy="866775"/>
            </a:xfrm>
            <a:custGeom>
              <a:avLst/>
              <a:gdLst/>
              <a:ahLst/>
              <a:cxnLst/>
              <a:rect l="l" t="t" r="r" b="b"/>
              <a:pathLst>
                <a:path w="3829685" h="866775">
                  <a:moveTo>
                    <a:pt x="0" y="144399"/>
                  </a:moveTo>
                  <a:lnTo>
                    <a:pt x="7365" y="98755"/>
                  </a:lnTo>
                  <a:lnTo>
                    <a:pt x="27873" y="59115"/>
                  </a:lnTo>
                  <a:lnTo>
                    <a:pt x="59146" y="27858"/>
                  </a:lnTo>
                  <a:lnTo>
                    <a:pt x="98802" y="7360"/>
                  </a:lnTo>
                  <a:lnTo>
                    <a:pt x="144462" y="0"/>
                  </a:lnTo>
                  <a:lnTo>
                    <a:pt x="3684587" y="0"/>
                  </a:lnTo>
                  <a:lnTo>
                    <a:pt x="3730244" y="7360"/>
                  </a:lnTo>
                  <a:lnTo>
                    <a:pt x="3769915" y="27858"/>
                  </a:lnTo>
                  <a:lnTo>
                    <a:pt x="3801210" y="59115"/>
                  </a:lnTo>
                  <a:lnTo>
                    <a:pt x="3821739" y="98755"/>
                  </a:lnTo>
                  <a:lnTo>
                    <a:pt x="3829113" y="144399"/>
                  </a:lnTo>
                  <a:lnTo>
                    <a:pt x="3829113" y="722249"/>
                  </a:lnTo>
                  <a:lnTo>
                    <a:pt x="3821739" y="767906"/>
                  </a:lnTo>
                  <a:lnTo>
                    <a:pt x="3801210" y="807576"/>
                  </a:lnTo>
                  <a:lnTo>
                    <a:pt x="3769915" y="838871"/>
                  </a:lnTo>
                  <a:lnTo>
                    <a:pt x="3730244" y="859400"/>
                  </a:lnTo>
                  <a:lnTo>
                    <a:pt x="3684587" y="866775"/>
                  </a:lnTo>
                  <a:lnTo>
                    <a:pt x="144462" y="866775"/>
                  </a:lnTo>
                  <a:lnTo>
                    <a:pt x="98802" y="859400"/>
                  </a:lnTo>
                  <a:lnTo>
                    <a:pt x="59146" y="838871"/>
                  </a:lnTo>
                  <a:lnTo>
                    <a:pt x="27873" y="807576"/>
                  </a:lnTo>
                  <a:lnTo>
                    <a:pt x="7365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9B8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7120" y="341399"/>
            <a:ext cx="473008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C" sz="2800" b="1" spc="215" dirty="0">
                <a:latin typeface="Cambria"/>
                <a:cs typeface="Cambria"/>
              </a:rPr>
              <a:t>PROYECTOS CONVENIOS</a:t>
            </a:r>
            <a:endParaRPr sz="2800" dirty="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05364" y="1153144"/>
            <a:ext cx="4452635" cy="795171"/>
            <a:chOff x="4570476" y="246125"/>
            <a:chExt cx="3832225" cy="879475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826" y="252475"/>
              <a:ext cx="3819525" cy="8667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6826" y="252475"/>
              <a:ext cx="3819525" cy="866775"/>
            </a:xfrm>
            <a:custGeom>
              <a:avLst/>
              <a:gdLst/>
              <a:ahLst/>
              <a:cxnLst/>
              <a:rect l="l" t="t" r="r" b="b"/>
              <a:pathLst>
                <a:path w="3819525" h="866775">
                  <a:moveTo>
                    <a:pt x="0" y="144399"/>
                  </a:moveTo>
                  <a:lnTo>
                    <a:pt x="7360" y="98755"/>
                  </a:lnTo>
                  <a:lnTo>
                    <a:pt x="27858" y="59115"/>
                  </a:lnTo>
                  <a:lnTo>
                    <a:pt x="59115" y="27858"/>
                  </a:lnTo>
                  <a:lnTo>
                    <a:pt x="98755" y="7360"/>
                  </a:lnTo>
                  <a:lnTo>
                    <a:pt x="144399" y="0"/>
                  </a:lnTo>
                  <a:lnTo>
                    <a:pt x="3674999" y="0"/>
                  </a:lnTo>
                  <a:lnTo>
                    <a:pt x="3720656" y="7360"/>
                  </a:lnTo>
                  <a:lnTo>
                    <a:pt x="3760326" y="27858"/>
                  </a:lnTo>
                  <a:lnTo>
                    <a:pt x="3791621" y="59115"/>
                  </a:lnTo>
                  <a:lnTo>
                    <a:pt x="3812150" y="98755"/>
                  </a:lnTo>
                  <a:lnTo>
                    <a:pt x="3819525" y="144399"/>
                  </a:lnTo>
                  <a:lnTo>
                    <a:pt x="3819525" y="722249"/>
                  </a:lnTo>
                  <a:lnTo>
                    <a:pt x="3812150" y="767906"/>
                  </a:lnTo>
                  <a:lnTo>
                    <a:pt x="3791621" y="807576"/>
                  </a:lnTo>
                  <a:lnTo>
                    <a:pt x="3760326" y="838871"/>
                  </a:lnTo>
                  <a:lnTo>
                    <a:pt x="3720656" y="859400"/>
                  </a:lnTo>
                  <a:lnTo>
                    <a:pt x="3674999" y="866775"/>
                  </a:lnTo>
                  <a:lnTo>
                    <a:pt x="144399" y="866775"/>
                  </a:lnTo>
                  <a:lnTo>
                    <a:pt x="98755" y="859400"/>
                  </a:lnTo>
                  <a:lnTo>
                    <a:pt x="59115" y="838871"/>
                  </a:lnTo>
                  <a:lnTo>
                    <a:pt x="27858" y="807576"/>
                  </a:lnTo>
                  <a:lnTo>
                    <a:pt x="7360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3" descr="$PPTXTitle"/>
          <p:cNvSpPr txBox="1">
            <a:spLocks/>
          </p:cNvSpPr>
          <p:nvPr/>
        </p:nvSpPr>
        <p:spPr>
          <a:xfrm>
            <a:off x="2506945" y="1376626"/>
            <a:ext cx="4249471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527685" marR="5080" indent="-514984" algn="l">
              <a:spcBef>
                <a:spcPts val="125"/>
              </a:spcBef>
            </a:pPr>
            <a:r>
              <a:rPr lang="es-EC" sz="2000" spc="135" dirty="0">
                <a:latin typeface="Cambria"/>
                <a:cs typeface="Cambria"/>
              </a:rPr>
              <a:t>      AUXILIAR DE SERVICIOS</a:t>
            </a:r>
            <a:endParaRPr lang="es-EC" sz="2000" dirty="0">
              <a:latin typeface="Cambria"/>
              <a:cs typeface="Cambria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2066224" y="2108031"/>
            <a:ext cx="1852496" cy="782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APORTE GAD PR CHN</a:t>
            </a:r>
          </a:p>
          <a:p>
            <a:pPr algn="ctr"/>
            <a:r>
              <a:rPr lang="es-EC" b="1" dirty="0"/>
              <a:t>$3 319,06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2992472" y="3052358"/>
            <a:ext cx="1375202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Cambria" panose="02040503050406030204" pitchFamily="18" charset="0"/>
                <a:ea typeface="Cambria" panose="02040503050406030204" pitchFamily="18" charset="0"/>
              </a:rPr>
              <a:t>CONTRATACIÓN PERSONAL </a:t>
            </a:r>
          </a:p>
          <a:p>
            <a:pPr algn="ctr"/>
            <a:r>
              <a:rPr lang="es-EC" sz="1200" b="1" dirty="0">
                <a:latin typeface="Cambria" panose="02040503050406030204" pitchFamily="18" charset="0"/>
                <a:ea typeface="Cambria" panose="02040503050406030204" pitchFamily="18" charset="0"/>
              </a:rPr>
              <a:t>$6 324,00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4874999" y="3056908"/>
            <a:ext cx="1375202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Cambria" panose="02040503050406030204" pitchFamily="18" charset="0"/>
                <a:ea typeface="Cambria" panose="02040503050406030204" pitchFamily="18" charset="0"/>
              </a:rPr>
              <a:t>PRENDAS DE PROTECCIÓN</a:t>
            </a:r>
          </a:p>
          <a:p>
            <a:pPr algn="ctr"/>
            <a:r>
              <a:rPr lang="es-EC" sz="1200" b="1" dirty="0">
                <a:latin typeface="Cambria" panose="02040503050406030204" pitchFamily="18" charset="0"/>
                <a:ea typeface="Cambria" panose="02040503050406030204" pitchFamily="18" charset="0"/>
              </a:rPr>
              <a:t>$314,12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6" y="3747188"/>
            <a:ext cx="2662486" cy="2210521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5562600" y="2103212"/>
            <a:ext cx="1852496" cy="782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APORTE GADMM </a:t>
            </a:r>
            <a:r>
              <a:rPr lang="es-EC" b="1" dirty="0"/>
              <a:t>$3 319,06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200" y="3756557"/>
            <a:ext cx="2382111" cy="226324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756557"/>
            <a:ext cx="2743200" cy="22740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7"/>
          <p:cNvGrpSpPr/>
          <p:nvPr/>
        </p:nvGrpSpPr>
        <p:grpSpPr>
          <a:xfrm>
            <a:off x="1703778" y="1162471"/>
            <a:ext cx="6144822" cy="823105"/>
            <a:chOff x="4570476" y="246125"/>
            <a:chExt cx="3832225" cy="879475"/>
          </a:xfrm>
        </p:grpSpPr>
        <p:pic>
          <p:nvPicPr>
            <p:cNvPr id="17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826" y="252475"/>
              <a:ext cx="3819525" cy="866775"/>
            </a:xfrm>
            <a:prstGeom prst="rect">
              <a:avLst/>
            </a:prstGeom>
          </p:spPr>
        </p:pic>
        <p:sp>
          <p:nvSpPr>
            <p:cNvPr id="18" name="object 9"/>
            <p:cNvSpPr/>
            <p:nvPr/>
          </p:nvSpPr>
          <p:spPr>
            <a:xfrm>
              <a:off x="4576826" y="252475"/>
              <a:ext cx="3819525" cy="866775"/>
            </a:xfrm>
            <a:custGeom>
              <a:avLst/>
              <a:gdLst/>
              <a:ahLst/>
              <a:cxnLst/>
              <a:rect l="l" t="t" r="r" b="b"/>
              <a:pathLst>
                <a:path w="3819525" h="866775">
                  <a:moveTo>
                    <a:pt x="0" y="144399"/>
                  </a:moveTo>
                  <a:lnTo>
                    <a:pt x="7360" y="98755"/>
                  </a:lnTo>
                  <a:lnTo>
                    <a:pt x="27858" y="59115"/>
                  </a:lnTo>
                  <a:lnTo>
                    <a:pt x="59115" y="27858"/>
                  </a:lnTo>
                  <a:lnTo>
                    <a:pt x="98755" y="7360"/>
                  </a:lnTo>
                  <a:lnTo>
                    <a:pt x="144399" y="0"/>
                  </a:lnTo>
                  <a:lnTo>
                    <a:pt x="3674999" y="0"/>
                  </a:lnTo>
                  <a:lnTo>
                    <a:pt x="3720656" y="7360"/>
                  </a:lnTo>
                  <a:lnTo>
                    <a:pt x="3760326" y="27858"/>
                  </a:lnTo>
                  <a:lnTo>
                    <a:pt x="3791621" y="59115"/>
                  </a:lnTo>
                  <a:lnTo>
                    <a:pt x="3812150" y="98755"/>
                  </a:lnTo>
                  <a:lnTo>
                    <a:pt x="3819525" y="144399"/>
                  </a:lnTo>
                  <a:lnTo>
                    <a:pt x="3819525" y="722249"/>
                  </a:lnTo>
                  <a:lnTo>
                    <a:pt x="3812150" y="767906"/>
                  </a:lnTo>
                  <a:lnTo>
                    <a:pt x="3791621" y="807576"/>
                  </a:lnTo>
                  <a:lnTo>
                    <a:pt x="3760326" y="838871"/>
                  </a:lnTo>
                  <a:lnTo>
                    <a:pt x="3720656" y="859400"/>
                  </a:lnTo>
                  <a:lnTo>
                    <a:pt x="3674999" y="866775"/>
                  </a:lnTo>
                  <a:lnTo>
                    <a:pt x="144399" y="866775"/>
                  </a:lnTo>
                  <a:lnTo>
                    <a:pt x="98755" y="859400"/>
                  </a:lnTo>
                  <a:lnTo>
                    <a:pt x="59115" y="838871"/>
                  </a:lnTo>
                  <a:lnTo>
                    <a:pt x="27858" y="807576"/>
                  </a:lnTo>
                  <a:lnTo>
                    <a:pt x="7360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object 3"/>
          <p:cNvGrpSpPr/>
          <p:nvPr/>
        </p:nvGrpSpPr>
        <p:grpSpPr>
          <a:xfrm>
            <a:off x="2219305" y="125121"/>
            <a:ext cx="4976496" cy="879475"/>
            <a:chOff x="246062" y="188976"/>
            <a:chExt cx="3842385" cy="879475"/>
          </a:xfrm>
        </p:grpSpPr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12" y="195326"/>
              <a:ext cx="3829113" cy="866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412" y="195326"/>
              <a:ext cx="3829685" cy="866775"/>
            </a:xfrm>
            <a:custGeom>
              <a:avLst/>
              <a:gdLst/>
              <a:ahLst/>
              <a:cxnLst/>
              <a:rect l="l" t="t" r="r" b="b"/>
              <a:pathLst>
                <a:path w="3829685" h="866775">
                  <a:moveTo>
                    <a:pt x="0" y="144399"/>
                  </a:moveTo>
                  <a:lnTo>
                    <a:pt x="7365" y="98755"/>
                  </a:lnTo>
                  <a:lnTo>
                    <a:pt x="27873" y="59115"/>
                  </a:lnTo>
                  <a:lnTo>
                    <a:pt x="59146" y="27858"/>
                  </a:lnTo>
                  <a:lnTo>
                    <a:pt x="98802" y="7360"/>
                  </a:lnTo>
                  <a:lnTo>
                    <a:pt x="144462" y="0"/>
                  </a:lnTo>
                  <a:lnTo>
                    <a:pt x="3684587" y="0"/>
                  </a:lnTo>
                  <a:lnTo>
                    <a:pt x="3730244" y="7360"/>
                  </a:lnTo>
                  <a:lnTo>
                    <a:pt x="3769915" y="27858"/>
                  </a:lnTo>
                  <a:lnTo>
                    <a:pt x="3801210" y="59115"/>
                  </a:lnTo>
                  <a:lnTo>
                    <a:pt x="3821739" y="98755"/>
                  </a:lnTo>
                  <a:lnTo>
                    <a:pt x="3829113" y="144399"/>
                  </a:lnTo>
                  <a:lnTo>
                    <a:pt x="3829113" y="722249"/>
                  </a:lnTo>
                  <a:lnTo>
                    <a:pt x="3821739" y="767906"/>
                  </a:lnTo>
                  <a:lnTo>
                    <a:pt x="3801210" y="807576"/>
                  </a:lnTo>
                  <a:lnTo>
                    <a:pt x="3769915" y="838871"/>
                  </a:lnTo>
                  <a:lnTo>
                    <a:pt x="3730244" y="859400"/>
                  </a:lnTo>
                  <a:lnTo>
                    <a:pt x="3684587" y="866775"/>
                  </a:lnTo>
                  <a:lnTo>
                    <a:pt x="144462" y="866775"/>
                  </a:lnTo>
                  <a:lnTo>
                    <a:pt x="98802" y="859400"/>
                  </a:lnTo>
                  <a:lnTo>
                    <a:pt x="59146" y="838871"/>
                  </a:lnTo>
                  <a:lnTo>
                    <a:pt x="27873" y="807576"/>
                  </a:lnTo>
                  <a:lnTo>
                    <a:pt x="7365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9B8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7120" y="341399"/>
            <a:ext cx="473008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C" sz="2800" b="1" spc="215" dirty="0">
                <a:latin typeface="Cambria"/>
                <a:cs typeface="Cambria"/>
              </a:rPr>
              <a:t>PROYECTOS CONVENIOS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15" name="object 13" descr="$PPTXTitle"/>
          <p:cNvSpPr txBox="1">
            <a:spLocks/>
          </p:cNvSpPr>
          <p:nvPr/>
        </p:nvSpPr>
        <p:spPr>
          <a:xfrm>
            <a:off x="1696527" y="1277438"/>
            <a:ext cx="5931952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527685" marR="5080" indent="-514984" algn="just">
              <a:spcBef>
                <a:spcPts val="125"/>
              </a:spcBef>
            </a:pPr>
            <a:r>
              <a:rPr lang="es-EC" sz="1600" spc="135" dirty="0">
                <a:latin typeface="Cambria"/>
                <a:cs typeface="Cambria"/>
              </a:rPr>
              <a:t>        FORTALECIMIENTO DE LA ESCUELA DE FORMACIÓN Y RECREACIÓN DEPORTIVA</a:t>
            </a:r>
            <a:endParaRPr lang="es-EC" sz="1600" dirty="0">
              <a:latin typeface="Cambria"/>
              <a:cs typeface="Cambria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732018" y="2140679"/>
            <a:ext cx="1837880" cy="7966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APORTE GAD PR CHN</a:t>
            </a:r>
          </a:p>
          <a:p>
            <a:pPr algn="ctr"/>
            <a:r>
              <a:rPr lang="es-EC" b="1" dirty="0"/>
              <a:t>$ 1 870,00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3907763" y="2904669"/>
            <a:ext cx="1807237" cy="6005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>
                <a:latin typeface="Cambria" panose="02040503050406030204" pitchFamily="18" charset="0"/>
                <a:ea typeface="Cambria" panose="02040503050406030204" pitchFamily="18" charset="0"/>
              </a:rPr>
              <a:t>MONITOR DEPORTIVO</a:t>
            </a:r>
          </a:p>
          <a:p>
            <a:pPr algn="ctr"/>
            <a:r>
              <a:rPr lang="es-EC" sz="1200" b="1" dirty="0">
                <a:latin typeface="Cambria" panose="02040503050406030204" pitchFamily="18" charset="0"/>
                <a:ea typeface="Cambria" panose="02040503050406030204" pitchFamily="18" charset="0"/>
              </a:rPr>
              <a:t>$3 740,00 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963" y="3014591"/>
            <a:ext cx="2888403" cy="16256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50" y="4783523"/>
            <a:ext cx="2356412" cy="1591676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5838631" y="2121771"/>
            <a:ext cx="1852496" cy="7828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APORTE GADMM </a:t>
            </a:r>
            <a:r>
              <a:rPr lang="es-EC" b="1" dirty="0"/>
              <a:t>$1 870,00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50" y="3108549"/>
            <a:ext cx="3325450" cy="15359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763667"/>
            <a:ext cx="2667000" cy="158741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8238" y="4771714"/>
            <a:ext cx="2757128" cy="15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0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19305" y="125121"/>
            <a:ext cx="4976496" cy="879475"/>
            <a:chOff x="246062" y="188976"/>
            <a:chExt cx="3842385" cy="879475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412" y="195326"/>
              <a:ext cx="3829113" cy="8667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412" y="195326"/>
              <a:ext cx="3829685" cy="866775"/>
            </a:xfrm>
            <a:custGeom>
              <a:avLst/>
              <a:gdLst/>
              <a:ahLst/>
              <a:cxnLst/>
              <a:rect l="l" t="t" r="r" b="b"/>
              <a:pathLst>
                <a:path w="3829685" h="866775">
                  <a:moveTo>
                    <a:pt x="0" y="144399"/>
                  </a:moveTo>
                  <a:lnTo>
                    <a:pt x="7365" y="98755"/>
                  </a:lnTo>
                  <a:lnTo>
                    <a:pt x="27873" y="59115"/>
                  </a:lnTo>
                  <a:lnTo>
                    <a:pt x="59146" y="27858"/>
                  </a:lnTo>
                  <a:lnTo>
                    <a:pt x="98802" y="7360"/>
                  </a:lnTo>
                  <a:lnTo>
                    <a:pt x="144462" y="0"/>
                  </a:lnTo>
                  <a:lnTo>
                    <a:pt x="3684587" y="0"/>
                  </a:lnTo>
                  <a:lnTo>
                    <a:pt x="3730244" y="7360"/>
                  </a:lnTo>
                  <a:lnTo>
                    <a:pt x="3769915" y="27858"/>
                  </a:lnTo>
                  <a:lnTo>
                    <a:pt x="3801210" y="59115"/>
                  </a:lnTo>
                  <a:lnTo>
                    <a:pt x="3821739" y="98755"/>
                  </a:lnTo>
                  <a:lnTo>
                    <a:pt x="3829113" y="144399"/>
                  </a:lnTo>
                  <a:lnTo>
                    <a:pt x="3829113" y="722249"/>
                  </a:lnTo>
                  <a:lnTo>
                    <a:pt x="3821739" y="767906"/>
                  </a:lnTo>
                  <a:lnTo>
                    <a:pt x="3801210" y="807576"/>
                  </a:lnTo>
                  <a:lnTo>
                    <a:pt x="3769915" y="838871"/>
                  </a:lnTo>
                  <a:lnTo>
                    <a:pt x="3730244" y="859400"/>
                  </a:lnTo>
                  <a:lnTo>
                    <a:pt x="3684587" y="866775"/>
                  </a:lnTo>
                  <a:lnTo>
                    <a:pt x="144462" y="866775"/>
                  </a:lnTo>
                  <a:lnTo>
                    <a:pt x="98802" y="859400"/>
                  </a:lnTo>
                  <a:lnTo>
                    <a:pt x="59146" y="838871"/>
                  </a:lnTo>
                  <a:lnTo>
                    <a:pt x="27873" y="807576"/>
                  </a:lnTo>
                  <a:lnTo>
                    <a:pt x="7365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9B83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57120" y="341399"/>
            <a:ext cx="473008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C" sz="2800" b="1" spc="215" dirty="0">
                <a:latin typeface="Cambria"/>
                <a:cs typeface="Cambria"/>
              </a:rPr>
              <a:t>PROYECTOS CONVENIOS</a:t>
            </a:r>
            <a:endParaRPr sz="2800" dirty="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01461" y="1514558"/>
            <a:ext cx="4411442" cy="770771"/>
            <a:chOff x="4570476" y="246125"/>
            <a:chExt cx="3832225" cy="879475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826" y="252475"/>
              <a:ext cx="3819525" cy="8667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6826" y="252475"/>
              <a:ext cx="3819525" cy="866775"/>
            </a:xfrm>
            <a:custGeom>
              <a:avLst/>
              <a:gdLst/>
              <a:ahLst/>
              <a:cxnLst/>
              <a:rect l="l" t="t" r="r" b="b"/>
              <a:pathLst>
                <a:path w="3819525" h="866775">
                  <a:moveTo>
                    <a:pt x="0" y="144399"/>
                  </a:moveTo>
                  <a:lnTo>
                    <a:pt x="7360" y="98755"/>
                  </a:lnTo>
                  <a:lnTo>
                    <a:pt x="27858" y="59115"/>
                  </a:lnTo>
                  <a:lnTo>
                    <a:pt x="59115" y="27858"/>
                  </a:lnTo>
                  <a:lnTo>
                    <a:pt x="98755" y="7360"/>
                  </a:lnTo>
                  <a:lnTo>
                    <a:pt x="144399" y="0"/>
                  </a:lnTo>
                  <a:lnTo>
                    <a:pt x="3674999" y="0"/>
                  </a:lnTo>
                  <a:lnTo>
                    <a:pt x="3720656" y="7360"/>
                  </a:lnTo>
                  <a:lnTo>
                    <a:pt x="3760326" y="27858"/>
                  </a:lnTo>
                  <a:lnTo>
                    <a:pt x="3791621" y="59115"/>
                  </a:lnTo>
                  <a:lnTo>
                    <a:pt x="3812150" y="98755"/>
                  </a:lnTo>
                  <a:lnTo>
                    <a:pt x="3819525" y="144399"/>
                  </a:lnTo>
                  <a:lnTo>
                    <a:pt x="3819525" y="722249"/>
                  </a:lnTo>
                  <a:lnTo>
                    <a:pt x="3812150" y="767906"/>
                  </a:lnTo>
                  <a:lnTo>
                    <a:pt x="3791621" y="807576"/>
                  </a:lnTo>
                  <a:lnTo>
                    <a:pt x="3760326" y="838871"/>
                  </a:lnTo>
                  <a:lnTo>
                    <a:pt x="3720656" y="859400"/>
                  </a:lnTo>
                  <a:lnTo>
                    <a:pt x="3674999" y="866775"/>
                  </a:lnTo>
                  <a:lnTo>
                    <a:pt x="144399" y="866775"/>
                  </a:lnTo>
                  <a:lnTo>
                    <a:pt x="98755" y="859400"/>
                  </a:lnTo>
                  <a:lnTo>
                    <a:pt x="59115" y="838871"/>
                  </a:lnTo>
                  <a:lnTo>
                    <a:pt x="27858" y="807576"/>
                  </a:lnTo>
                  <a:lnTo>
                    <a:pt x="7360" y="767906"/>
                  </a:lnTo>
                  <a:lnTo>
                    <a:pt x="0" y="722249"/>
                  </a:lnTo>
                  <a:lnTo>
                    <a:pt x="0" y="144399"/>
                  </a:lnTo>
                  <a:close/>
                </a:path>
              </a:pathLst>
            </a:custGeom>
            <a:ln w="12700">
              <a:solidFill>
                <a:srgbClr val="E383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3" descr="$PPTXTitle"/>
          <p:cNvSpPr txBox="1">
            <a:spLocks/>
          </p:cNvSpPr>
          <p:nvPr/>
        </p:nvSpPr>
        <p:spPr>
          <a:xfrm>
            <a:off x="2515244" y="1588058"/>
            <a:ext cx="4169761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527685" marR="5080" indent="-514984" algn="l">
              <a:spcBef>
                <a:spcPts val="125"/>
              </a:spcBef>
            </a:pPr>
            <a:r>
              <a:rPr lang="es-EC" sz="2000" spc="135" dirty="0">
                <a:latin typeface="Cambria"/>
                <a:cs typeface="Cambria"/>
              </a:rPr>
              <a:t>       CONVENIO CON EL BANCO DE ALIMENTOS </a:t>
            </a:r>
            <a:endParaRPr lang="es-EC" sz="2000" dirty="0">
              <a:latin typeface="Cambria"/>
              <a:cs typeface="Cambria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80" y="2446116"/>
            <a:ext cx="2846328" cy="19236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2438400"/>
            <a:ext cx="4191000" cy="1931356"/>
          </a:xfrm>
          <a:prstGeom prst="rect">
            <a:avLst/>
          </a:prstGeom>
        </p:spPr>
      </p:pic>
      <p:pic>
        <p:nvPicPr>
          <p:cNvPr id="24" name="Imagen 23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1000" y="4428197"/>
            <a:ext cx="4191000" cy="19726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080" y="4536108"/>
            <a:ext cx="2846328" cy="1864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9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10256" y="1638771"/>
            <a:ext cx="3840480" cy="1082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ADQUISICIÓN DE PARLANTE, CONSOLA Y CABLES DE CONEXIÓN </a:t>
            </a:r>
          </a:p>
          <a:p>
            <a:pPr algn="ctr"/>
            <a:r>
              <a:rPr lang="es-EC" b="1" dirty="0"/>
              <a:t>INVERSIÓN: $ 887,64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226611" y="3372585"/>
            <a:ext cx="3735789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ADQUISICIÓN DE MATERIALES Y HERRAMIENTAS PARA MINGAS DE LA PARROQUIA </a:t>
            </a:r>
          </a:p>
          <a:p>
            <a:pPr algn="ctr"/>
            <a:r>
              <a:rPr lang="es-EC" b="1" dirty="0"/>
              <a:t>INVERSIÓN: $ 2 318,21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62601" y="5029200"/>
            <a:ext cx="3735789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ADQUISICIÓN DE DOS CÁMARAS DE VIDEOVIGILANCIA </a:t>
            </a:r>
          </a:p>
          <a:p>
            <a:pPr algn="just"/>
            <a:endParaRPr lang="es-EC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C" b="1" dirty="0"/>
              <a:t>INVERSIÓN: $ 6 900,00</a:t>
            </a:r>
          </a:p>
        </p:txBody>
      </p:sp>
      <p:pic>
        <p:nvPicPr>
          <p:cNvPr id="27" name="Picture 15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577176"/>
            <a:ext cx="788670" cy="1205230"/>
          </a:xfrm>
          <a:prstGeom prst="rect">
            <a:avLst/>
          </a:prstGeom>
        </p:spPr>
      </p:pic>
      <p:pic>
        <p:nvPicPr>
          <p:cNvPr id="28" name="Picture 15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693" y="1577175"/>
            <a:ext cx="1305508" cy="1143635"/>
          </a:xfrm>
          <a:prstGeom prst="rect">
            <a:avLst/>
          </a:prstGeom>
        </p:spPr>
      </p:pic>
      <p:grpSp>
        <p:nvGrpSpPr>
          <p:cNvPr id="30" name="Group 2744"/>
          <p:cNvGrpSpPr/>
          <p:nvPr/>
        </p:nvGrpSpPr>
        <p:grpSpPr>
          <a:xfrm>
            <a:off x="6753277" y="1722629"/>
            <a:ext cx="1095323" cy="998181"/>
            <a:chOff x="0" y="0"/>
            <a:chExt cx="5262017" cy="1899285"/>
          </a:xfrm>
        </p:grpSpPr>
        <p:pic>
          <p:nvPicPr>
            <p:cNvPr id="31" name="Picture 15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361"/>
              <a:ext cx="2236089" cy="1858899"/>
            </a:xfrm>
            <a:prstGeom prst="rect">
              <a:avLst/>
            </a:prstGeom>
          </p:spPr>
        </p:pic>
        <p:pic>
          <p:nvPicPr>
            <p:cNvPr id="32" name="Picture 16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1087" y="0"/>
              <a:ext cx="2360930" cy="1899285"/>
            </a:xfrm>
            <a:prstGeom prst="rect">
              <a:avLst/>
            </a:prstGeom>
          </p:spPr>
        </p:pic>
      </p:grpSp>
      <p:pic>
        <p:nvPicPr>
          <p:cNvPr id="34" name="Picture 17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024" y="1462401"/>
            <a:ext cx="1099934" cy="132000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29" y="3335674"/>
            <a:ext cx="1714472" cy="11407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029" y="4805695"/>
            <a:ext cx="2309327" cy="15146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387" y="4773802"/>
            <a:ext cx="2278470" cy="15465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401" y="3333595"/>
            <a:ext cx="1564999" cy="11428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492" y="3304030"/>
            <a:ext cx="1570308" cy="1211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10256" y="1638771"/>
            <a:ext cx="3840480" cy="1082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MANTENIMIENTO DE LA GRUTA “VIRGEN DEL CARMEN”</a:t>
            </a:r>
          </a:p>
          <a:p>
            <a:pPr algn="ctr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INVERSIÓN: $ 5 476,80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314947" y="3352800"/>
            <a:ext cx="3735789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Cambria" panose="02040503050406030204" pitchFamily="18" charset="0"/>
                <a:ea typeface="Cambria" panose="02040503050406030204" pitchFamily="18" charset="0"/>
              </a:rPr>
              <a:t>ADQUISICIÓN DE REDES Y ARCOS DE FÚTBOL</a:t>
            </a:r>
          </a:p>
          <a:p>
            <a:pPr algn="ctr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INVERSIÓN: $ 695,50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262601" y="5029200"/>
            <a:ext cx="3735789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CONSULTORÍA PARA EL FORTALECIMIENTO DE LAS ASOCIACIONES</a:t>
            </a:r>
          </a:p>
          <a:p>
            <a:pPr algn="ctr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INVERSIÓN: $ 2 800,00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468838"/>
            <a:ext cx="2675016" cy="13492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524" y="1459879"/>
            <a:ext cx="2029012" cy="1358170"/>
          </a:xfrm>
          <a:prstGeom prst="rect">
            <a:avLst/>
          </a:prstGeom>
        </p:spPr>
      </p:pic>
      <p:pic>
        <p:nvPicPr>
          <p:cNvPr id="20" name="Imagen 1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6492" y="3242410"/>
            <a:ext cx="2466786" cy="1273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0" y="3236695"/>
            <a:ext cx="2142537" cy="1278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357" y="4608829"/>
            <a:ext cx="2388243" cy="17157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77" y="4608828"/>
            <a:ext cx="2257373" cy="17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152400" y="1296619"/>
            <a:ext cx="3962400" cy="14092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JORNADAS CULTURALES DE LA PARROQUIA </a:t>
            </a:r>
          </a:p>
          <a:p>
            <a:pPr algn="l"/>
            <a:r>
              <a:rPr lang="es-EC" b="1" dirty="0"/>
              <a:t>APORTE GAD PR CHN: $ 4 327,56</a:t>
            </a:r>
          </a:p>
          <a:p>
            <a:pPr algn="l"/>
            <a:r>
              <a:rPr lang="es-EC" b="1" dirty="0"/>
              <a:t>APORTE GAD PROVINCIAL: $ 2 885,04</a:t>
            </a:r>
          </a:p>
          <a:p>
            <a:pPr algn="l"/>
            <a:r>
              <a:rPr lang="es-EC" b="1" dirty="0"/>
              <a:t>TOTAL INVERSIÓN: $ 7 212,60</a:t>
            </a:r>
          </a:p>
        </p:txBody>
      </p:sp>
      <p:pic>
        <p:nvPicPr>
          <p:cNvPr id="20" name="Imagen 1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947" y="2895600"/>
            <a:ext cx="1590053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064" y="2895600"/>
            <a:ext cx="2145736" cy="1600200"/>
          </a:xfrm>
          <a:prstGeom prst="rect">
            <a:avLst/>
          </a:prstGeom>
          <a:noFill/>
        </p:spPr>
      </p:pic>
      <p:pic>
        <p:nvPicPr>
          <p:cNvPr id="26" name="Imagen 2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99" y="4670589"/>
            <a:ext cx="1583301" cy="1577811"/>
          </a:xfrm>
          <a:prstGeom prst="rect">
            <a:avLst/>
          </a:prstGeom>
          <a:noFill/>
        </p:spPr>
      </p:pic>
      <p:pic>
        <p:nvPicPr>
          <p:cNvPr id="29" name="Imagen 2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461" y="2895600"/>
            <a:ext cx="2481816" cy="1600200"/>
          </a:xfrm>
          <a:prstGeom prst="rect">
            <a:avLst/>
          </a:prstGeom>
          <a:noFill/>
        </p:spPr>
      </p:pic>
      <p:pic>
        <p:nvPicPr>
          <p:cNvPr id="35" name="Imagen 3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369" y="4646232"/>
            <a:ext cx="2104232" cy="1602168"/>
          </a:xfrm>
          <a:prstGeom prst="rect">
            <a:avLst/>
          </a:prstGeom>
          <a:noFill/>
        </p:spPr>
      </p:pic>
      <p:pic>
        <p:nvPicPr>
          <p:cNvPr id="37" name="Imagen 3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891" y="4644303"/>
            <a:ext cx="2504386" cy="1604098"/>
          </a:xfrm>
          <a:prstGeom prst="rect">
            <a:avLst/>
          </a:prstGeom>
          <a:noFill/>
        </p:spPr>
      </p:pic>
      <p:pic>
        <p:nvPicPr>
          <p:cNvPr id="38" name="Imagen 3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888" y="1296619"/>
            <a:ext cx="4195711" cy="1450478"/>
          </a:xfrm>
          <a:prstGeom prst="rect">
            <a:avLst/>
          </a:prstGeom>
          <a:noFill/>
        </p:spPr>
      </p:pic>
      <p:pic>
        <p:nvPicPr>
          <p:cNvPr id="39" name="Imagen 3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1969" y="2895600"/>
            <a:ext cx="2129632" cy="1600200"/>
          </a:xfrm>
          <a:prstGeom prst="rect">
            <a:avLst/>
          </a:prstGeom>
          <a:noFill/>
        </p:spPr>
      </p:pic>
      <p:pic>
        <p:nvPicPr>
          <p:cNvPr id="40" name="Imagen 39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064" y="4685552"/>
            <a:ext cx="2145735" cy="1562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06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08410" y="1281657"/>
            <a:ext cx="5001789" cy="1424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    FERÍA GASTRONÓMICA </a:t>
            </a:r>
          </a:p>
          <a:p>
            <a:pPr algn="just"/>
            <a:r>
              <a:rPr lang="es-EC" b="1" dirty="0"/>
              <a:t>APORTE GAD PR CHN : $ 2 300,00</a:t>
            </a:r>
          </a:p>
          <a:p>
            <a:pPr algn="just"/>
            <a:r>
              <a:rPr lang="es-EC" b="1" dirty="0"/>
              <a:t>APORTE GADMM: $ 2 000,00</a:t>
            </a:r>
          </a:p>
          <a:p>
            <a:pPr algn="just"/>
            <a:r>
              <a:rPr lang="es-EC" b="1" dirty="0"/>
              <a:t>TOTAL INVERSIÓN: $ 4 300,00</a:t>
            </a:r>
          </a:p>
          <a:p>
            <a:pPr algn="ctr"/>
            <a:endParaRPr lang="es-EC" b="1" dirty="0"/>
          </a:p>
        </p:txBody>
      </p:sp>
      <p:pic>
        <p:nvPicPr>
          <p:cNvPr id="24" name="Imagen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" y="4670587"/>
            <a:ext cx="2418080" cy="1670604"/>
          </a:xfrm>
          <a:prstGeom prst="rect">
            <a:avLst/>
          </a:prstGeom>
          <a:noFill/>
        </p:spPr>
      </p:pic>
      <p:pic>
        <p:nvPicPr>
          <p:cNvPr id="33" name="Imagen 3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865676"/>
            <a:ext cx="2438400" cy="171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580" y="2855516"/>
            <a:ext cx="2260599" cy="1712120"/>
          </a:xfrm>
          <a:prstGeom prst="rect">
            <a:avLst/>
          </a:prstGeom>
          <a:noFill/>
        </p:spPr>
      </p:pic>
      <p:pic>
        <p:nvPicPr>
          <p:cNvPr id="27" name="Imagen 2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804241"/>
            <a:ext cx="2350770" cy="1763395"/>
          </a:xfrm>
          <a:prstGeom prst="rect">
            <a:avLst/>
          </a:prstGeom>
          <a:noFill/>
        </p:spPr>
      </p:pic>
      <p:pic>
        <p:nvPicPr>
          <p:cNvPr id="28" name="Imagen 2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580" y="4670587"/>
            <a:ext cx="2260599" cy="1645697"/>
          </a:xfrm>
          <a:prstGeom prst="rect">
            <a:avLst/>
          </a:prstGeom>
          <a:noFill/>
        </p:spPr>
      </p:pic>
      <p:pic>
        <p:nvPicPr>
          <p:cNvPr id="30" name="Imagen 2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040" y="4670588"/>
            <a:ext cx="2360930" cy="159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15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-2" y="4940035"/>
            <a:ext cx="4170241" cy="1082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ADQUISICIÓN DE BASUREROS </a:t>
            </a:r>
          </a:p>
          <a:p>
            <a:pPr algn="l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INVERSIÓN: $ 700,00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0" y="1211040"/>
            <a:ext cx="4170241" cy="18369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CURSOS VACACIONALES COLOREANDO SUEÑOS 2025 INCLUIDO GIRA DE OBSERVACIÓN</a:t>
            </a:r>
          </a:p>
          <a:p>
            <a:pPr algn="just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APORTE GAD PARROQUIAL: $1 000,00</a:t>
            </a:r>
          </a:p>
          <a:p>
            <a:pPr algn="l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APORTE GADMM: $ 700,00</a:t>
            </a:r>
          </a:p>
          <a:p>
            <a:pPr algn="l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TOTAL INVERSIÓN: $ 1 700,00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-1" y="3217619"/>
            <a:ext cx="4170241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CONTRATACIÓN DE INSTRUCTOR DE DANZA PARA LAS REPRESENTACIONES CULTURALES DURANTE 6 MESES.</a:t>
            </a:r>
          </a:p>
          <a:p>
            <a:pPr algn="ctr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INVERSIÓN: $ 1 200,00</a:t>
            </a:r>
          </a:p>
        </p:txBody>
      </p:sp>
      <p:pic>
        <p:nvPicPr>
          <p:cNvPr id="9" name="Imagen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817" y="1341540"/>
            <a:ext cx="2112783" cy="1554060"/>
          </a:xfrm>
          <a:prstGeom prst="rect">
            <a:avLst/>
          </a:prstGeom>
          <a:noFill/>
        </p:spPr>
      </p:pic>
      <p:pic>
        <p:nvPicPr>
          <p:cNvPr id="10" name="Imagen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326" y="1341540"/>
            <a:ext cx="2281474" cy="1554060"/>
          </a:xfrm>
          <a:prstGeom prst="rect">
            <a:avLst/>
          </a:prstGeom>
          <a:noFill/>
        </p:spPr>
      </p:pic>
      <p:pic>
        <p:nvPicPr>
          <p:cNvPr id="11" name="Imagen 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817" y="2923572"/>
            <a:ext cx="2112783" cy="1609767"/>
          </a:xfrm>
          <a:prstGeom prst="rect">
            <a:avLst/>
          </a:prstGeom>
          <a:noFill/>
        </p:spPr>
      </p:pic>
      <p:pic>
        <p:nvPicPr>
          <p:cNvPr id="12" name="Imagen 1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678" y="2929091"/>
            <a:ext cx="2291122" cy="1604248"/>
          </a:xfrm>
          <a:prstGeom prst="rect">
            <a:avLst/>
          </a:prstGeom>
          <a:noFill/>
        </p:spPr>
      </p:pic>
      <p:pic>
        <p:nvPicPr>
          <p:cNvPr id="13" name="Imagen 1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817" y="4637511"/>
            <a:ext cx="2112783" cy="1687089"/>
          </a:xfrm>
          <a:prstGeom prst="rect">
            <a:avLst/>
          </a:prstGeom>
          <a:noFill/>
        </p:spPr>
      </p:pic>
      <p:pic>
        <p:nvPicPr>
          <p:cNvPr id="14" name="Imagen 13"/>
          <p:cNvPicPr/>
          <p:nvPr/>
        </p:nvPicPr>
        <p:blipFill>
          <a:blip r:embed="rId8"/>
          <a:stretch>
            <a:fillRect/>
          </a:stretch>
        </p:blipFill>
        <p:spPr>
          <a:xfrm>
            <a:off x="6405326" y="4637511"/>
            <a:ext cx="2281474" cy="16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84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84080" y="1295400"/>
            <a:ext cx="4348880" cy="1082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ORGANIZACIÓN DE LA GRAN GINCANA DE JUEGOS TRADICIONALES</a:t>
            </a:r>
          </a:p>
          <a:p>
            <a:pPr algn="l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INVERSIÓN: $ 500,00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833037" y="1304612"/>
            <a:ext cx="3840480" cy="10090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ORGANIZACIÓN DEL DUATLÓN </a:t>
            </a:r>
          </a:p>
          <a:p>
            <a:pPr algn="ctr"/>
            <a:r>
              <a:rPr lang="es-EC" b="1" dirty="0">
                <a:latin typeface="Cambria" panose="02040503050406030204" pitchFamily="18" charset="0"/>
                <a:ea typeface="Cambria" panose="02040503050406030204" pitchFamily="18" charset="0"/>
              </a:rPr>
              <a:t>INVERSIÓN: $ 500,00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46" y="2497136"/>
            <a:ext cx="1982795" cy="12892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520" y="2497136"/>
            <a:ext cx="1884880" cy="12251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48" y="3853496"/>
            <a:ext cx="1982794" cy="14043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360" y="3853496"/>
            <a:ext cx="1895040" cy="14043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1" y="2462637"/>
            <a:ext cx="1981200" cy="12596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17" y="2462637"/>
            <a:ext cx="1925876" cy="12596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2" y="3877587"/>
            <a:ext cx="1981200" cy="129759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318" y="3858575"/>
            <a:ext cx="1925875" cy="13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8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110233"/>
            <a:ext cx="7475855" cy="0"/>
          </a:xfrm>
          <a:custGeom>
            <a:avLst/>
            <a:gdLst/>
            <a:ahLst/>
            <a:cxnLst/>
            <a:rect l="l" t="t" r="r" b="b"/>
            <a:pathLst>
              <a:path w="7475855">
                <a:moveTo>
                  <a:pt x="0" y="0"/>
                </a:moveTo>
                <a:lnTo>
                  <a:pt x="7475283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4850" rIns="0" bIns="0" rtlCol="0">
            <a:spAutoFit/>
          </a:bodyPr>
          <a:lstStyle/>
          <a:p>
            <a:pPr marL="647065">
              <a:lnSpc>
                <a:spcPct val="100000"/>
              </a:lnSpc>
              <a:spcBef>
                <a:spcPts val="105"/>
              </a:spcBef>
            </a:pPr>
            <a:r>
              <a:rPr sz="3600" spc="145" dirty="0">
                <a:latin typeface="Cambria"/>
                <a:cs typeface="Cambria"/>
              </a:rPr>
              <a:t>Base</a:t>
            </a:r>
            <a:r>
              <a:rPr sz="3600" spc="350" dirty="0">
                <a:latin typeface="Cambria"/>
                <a:cs typeface="Cambria"/>
              </a:rPr>
              <a:t> </a:t>
            </a:r>
            <a:r>
              <a:rPr sz="3600" spc="65" dirty="0">
                <a:latin typeface="Cambria"/>
                <a:cs typeface="Cambria"/>
              </a:rPr>
              <a:t>legal</a:t>
            </a:r>
            <a:endParaRPr sz="36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676400"/>
            <a:ext cx="8610600" cy="420653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89200"/>
              </a:lnSpc>
              <a:spcBef>
                <a:spcPts val="385"/>
              </a:spcBef>
            </a:pPr>
            <a:r>
              <a:rPr sz="2400" spc="-1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Constitución</a:t>
            </a:r>
            <a:r>
              <a:rPr sz="2400" spc="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la</a:t>
            </a:r>
            <a:r>
              <a:rPr sz="2400" spc="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República</a:t>
            </a:r>
            <a:r>
              <a:rPr sz="2400" spc="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del</a:t>
            </a:r>
            <a:r>
              <a:rPr sz="2400" spc="1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Ecuador</a:t>
            </a:r>
            <a:r>
              <a:rPr sz="2400" spc="4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Art.</a:t>
            </a:r>
            <a:r>
              <a:rPr sz="2400" spc="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204.-</a:t>
            </a:r>
            <a:r>
              <a:rPr sz="2400" spc="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El</a:t>
            </a:r>
            <a:r>
              <a:rPr sz="2400" spc="1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pueblo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</a:t>
            </a:r>
            <a:r>
              <a:rPr sz="2400" spc="23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el</a:t>
            </a:r>
            <a:r>
              <a:rPr sz="2400" spc="3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mandante</a:t>
            </a:r>
            <a:r>
              <a:rPr sz="2400" spc="3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2400" spc="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primer</a:t>
            </a:r>
            <a:r>
              <a:rPr sz="2400" spc="2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fiscalizador</a:t>
            </a:r>
            <a:r>
              <a:rPr sz="2400" spc="2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del</a:t>
            </a:r>
            <a:r>
              <a:rPr sz="2400" spc="3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poder</a:t>
            </a:r>
            <a:r>
              <a:rPr sz="2400" spc="254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público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2400" spc="2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ejercicio</a:t>
            </a:r>
            <a:r>
              <a:rPr sz="2400" spc="-3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-1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7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su</a:t>
            </a:r>
            <a:r>
              <a:rPr sz="2400" spc="-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derecho</a:t>
            </a:r>
            <a:r>
              <a:rPr sz="2400" spc="-1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2400" spc="-1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la</a:t>
            </a:r>
            <a:r>
              <a:rPr sz="2400" spc="-1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participación</a:t>
            </a:r>
            <a:r>
              <a:rPr sz="24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12700" marR="9525" algn="just">
              <a:lnSpc>
                <a:spcPct val="90000"/>
              </a:lnSpc>
              <a:spcBef>
                <a:spcPts val="1445"/>
              </a:spcBef>
            </a:pPr>
            <a:r>
              <a:rPr sz="2400" spc="-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Ley</a:t>
            </a:r>
            <a:r>
              <a:rPr sz="2400" spc="3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4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Orgánica</a:t>
            </a:r>
            <a:r>
              <a:rPr sz="2400" spc="3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3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Participación</a:t>
            </a:r>
            <a:r>
              <a:rPr sz="2400" spc="3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8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Ciudadana</a:t>
            </a:r>
            <a:r>
              <a:rPr sz="2400" spc="3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2400" spc="3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Control</a:t>
            </a:r>
            <a:r>
              <a:rPr sz="2400" spc="3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Social</a:t>
            </a:r>
            <a:r>
              <a:rPr sz="2400" spc="-1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Art.</a:t>
            </a:r>
            <a:r>
              <a:rPr sz="2400" spc="-2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90.-</a:t>
            </a:r>
            <a:r>
              <a:rPr sz="2400" spc="-1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Sujetos</a:t>
            </a:r>
            <a:r>
              <a:rPr sz="2400" spc="-204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obligados</a:t>
            </a:r>
            <a:r>
              <a:rPr sz="2400" spc="-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r>
              <a:rPr sz="2400" spc="-2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2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-</a:t>
            </a:r>
            <a:r>
              <a:rPr sz="2400" spc="-1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las</a:t>
            </a:r>
            <a:r>
              <a:rPr sz="2400" spc="-2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autoridades</a:t>
            </a:r>
            <a:r>
              <a:rPr sz="2400" spc="-2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del</a:t>
            </a:r>
            <a:r>
              <a:rPr sz="2400" spc="-2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estado</a:t>
            </a:r>
            <a:r>
              <a:rPr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2400" spc="-204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electas</a:t>
            </a:r>
            <a:r>
              <a:rPr sz="2400" spc="-1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2400" spc="2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2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7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libre</a:t>
            </a:r>
            <a:r>
              <a:rPr sz="2400" spc="229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2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remoción</a:t>
            </a:r>
            <a:r>
              <a:rPr sz="24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2400" spc="1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representantes</a:t>
            </a:r>
            <a:r>
              <a:rPr sz="2400" spc="1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legales</a:t>
            </a:r>
            <a:r>
              <a:rPr sz="2400" spc="1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 </a:t>
            </a:r>
            <a:r>
              <a:rPr sz="2400" spc="-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las</a:t>
            </a:r>
            <a:r>
              <a:rPr sz="2400" spc="1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empresas</a:t>
            </a:r>
            <a:r>
              <a:rPr sz="2400" spc="-1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públicas</a:t>
            </a:r>
            <a:r>
              <a:rPr sz="2400" spc="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2400" spc="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personas</a:t>
            </a:r>
            <a:r>
              <a:rPr sz="2400" spc="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7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jurídicas</a:t>
            </a:r>
            <a:r>
              <a:rPr sz="2400" spc="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del</a:t>
            </a:r>
            <a:r>
              <a:rPr sz="2400" spc="9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sector</a:t>
            </a:r>
            <a:r>
              <a:rPr sz="2400" spc="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privado</a:t>
            </a:r>
            <a:r>
              <a:rPr sz="2400" spc="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que</a:t>
            </a:r>
            <a:r>
              <a:rPr sz="2400" spc="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manejen</a:t>
            </a:r>
            <a:r>
              <a:rPr sz="24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fondos</a:t>
            </a:r>
            <a:r>
              <a:rPr sz="2400" spc="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públicos</a:t>
            </a:r>
            <a:r>
              <a:rPr sz="2400" spc="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</a:t>
            </a:r>
            <a:r>
              <a:rPr sz="2400" spc="14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desarrollen</a:t>
            </a:r>
            <a:r>
              <a:rPr sz="2400" spc="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actividades</a:t>
            </a:r>
            <a:r>
              <a:rPr sz="2400" spc="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1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9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interés</a:t>
            </a:r>
            <a:r>
              <a:rPr sz="2400" spc="9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público</a:t>
            </a:r>
            <a:r>
              <a:rPr sz="2400" spc="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2400" spc="-1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8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los</a:t>
            </a:r>
            <a:r>
              <a:rPr sz="2400" spc="12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3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medios</a:t>
            </a:r>
            <a:r>
              <a:rPr sz="2400" spc="120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12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4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comunicación</a:t>
            </a:r>
            <a:r>
              <a:rPr sz="2400" spc="12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3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social,</a:t>
            </a:r>
            <a:r>
              <a:rPr sz="2400" spc="12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2400" spc="12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6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través</a:t>
            </a:r>
            <a:r>
              <a:rPr sz="2400" spc="121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12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2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sus</a:t>
            </a:r>
            <a:r>
              <a:rPr sz="2400" spc="-1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representantes</a:t>
            </a:r>
            <a:r>
              <a:rPr sz="2400" spc="1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legales</a:t>
            </a:r>
            <a:r>
              <a:rPr sz="2400" spc="-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2400" spc="17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2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están</a:t>
            </a:r>
            <a:r>
              <a:rPr sz="2400" spc="1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obligados</a:t>
            </a:r>
            <a:r>
              <a:rPr sz="2400" spc="1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8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</a:t>
            </a:r>
            <a:r>
              <a:rPr sz="2400" spc="1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6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rendir</a:t>
            </a:r>
            <a:r>
              <a:rPr sz="2400" spc="1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2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cuentas</a:t>
            </a:r>
            <a:r>
              <a:rPr sz="2400" spc="-2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</a:t>
            </a:r>
            <a:r>
              <a:rPr sz="2400" spc="16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sin</a:t>
            </a:r>
            <a:r>
              <a:rPr sz="2400" spc="-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3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perjuicio</a:t>
            </a:r>
            <a:r>
              <a:rPr sz="2400" spc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1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de</a:t>
            </a:r>
            <a:r>
              <a:rPr sz="2400" spc="1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las</a:t>
            </a:r>
            <a:r>
              <a:rPr sz="2400" spc="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3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responsabilidades</a:t>
            </a:r>
            <a:r>
              <a:rPr sz="2400" spc="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que</a:t>
            </a:r>
            <a:r>
              <a:rPr sz="2400" spc="15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tienen</a:t>
            </a:r>
            <a:r>
              <a:rPr sz="2400" spc="9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las</a:t>
            </a:r>
            <a:r>
              <a:rPr sz="2400" spc="8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7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servidoras</a:t>
            </a:r>
            <a:r>
              <a:rPr sz="2400" spc="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2400" spc="-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8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los</a:t>
            </a:r>
            <a:r>
              <a:rPr sz="2400" spc="-2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6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servidores</a:t>
            </a:r>
            <a:r>
              <a:rPr sz="2400" spc="-3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públicos</a:t>
            </a:r>
            <a:r>
              <a:rPr sz="2400" spc="-204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4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sobre</a:t>
            </a:r>
            <a:r>
              <a:rPr sz="2400" spc="-22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21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sus</a:t>
            </a:r>
            <a:r>
              <a:rPr sz="2400" spc="-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4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actos</a:t>
            </a:r>
            <a:r>
              <a:rPr sz="2400" spc="-29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11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y</a:t>
            </a:r>
            <a:r>
              <a:rPr sz="2400" spc="-14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sz="2400" spc="-65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omisiones</a:t>
            </a:r>
            <a:r>
              <a:rPr sz="2400" spc="-65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.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284081" y="1295400"/>
            <a:ext cx="3840480" cy="1082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ADECUACIÓN DEL PUNTO DIGITAL GRATUITO</a:t>
            </a:r>
          </a:p>
          <a:p>
            <a:pPr algn="l"/>
            <a:r>
              <a:rPr lang="es-EC" b="1" dirty="0"/>
              <a:t>INVERSIÓN: $ 5 357,36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4495799"/>
            <a:ext cx="2133600" cy="16008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510" y="4500879"/>
            <a:ext cx="2134434" cy="16008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413000"/>
            <a:ext cx="4345655" cy="19735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449" y="4495799"/>
            <a:ext cx="2134434" cy="160082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449" y="2413000"/>
            <a:ext cx="4345655" cy="197359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193" y="4495799"/>
            <a:ext cx="2145899" cy="1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6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314947" y="1264243"/>
            <a:ext cx="3840480" cy="11083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ADECUACIÓN DEL CENTRO DE SALUD CHITÁN DE NAVARRETES</a:t>
            </a:r>
          </a:p>
          <a:p>
            <a:pPr algn="just"/>
            <a:r>
              <a:rPr lang="es-EC" b="1" dirty="0"/>
              <a:t>INVERSIÓN: $ 5 159,25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47" y="2819400"/>
            <a:ext cx="5562600" cy="29885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906" y="2635348"/>
            <a:ext cx="903631" cy="16064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2624601"/>
            <a:ext cx="903630" cy="16064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523" y="4298437"/>
            <a:ext cx="876300" cy="162677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999" y="4350581"/>
            <a:ext cx="903631" cy="16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48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PROCESOS BAJO ÍNFIMA CUANTÍA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50507" y="1295400"/>
            <a:ext cx="6402770" cy="1082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dirty="0">
                <a:latin typeface="Cambria" panose="02040503050406030204" pitchFamily="18" charset="0"/>
                <a:ea typeface="Cambria" panose="02040503050406030204" pitchFamily="18" charset="0"/>
              </a:rPr>
              <a:t>TALLER DE MANUALIDADES NAVIDEÑAS PARA FORTALECER LOS EMPRENDIMIENTOS </a:t>
            </a:r>
          </a:p>
          <a:p>
            <a:pPr algn="l"/>
            <a:endParaRPr lang="es-EC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s-EC" b="1" dirty="0"/>
              <a:t>INVERSIÓN: $ 592,60</a:t>
            </a:r>
          </a:p>
        </p:txBody>
      </p:sp>
      <p:pic>
        <p:nvPicPr>
          <p:cNvPr id="20" name="Imagen 19" descr="C:\Users\DYNABOOK\Downloads\WhatsApp Image 2025-12-23 at 13.01.10 (1)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07" y="2565973"/>
            <a:ext cx="2164093" cy="147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C:\Users\DYNABOOK\Downloads\WhatsApp Image 2025-12-23 at 13.01.13 (1)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565972"/>
            <a:ext cx="1828800" cy="148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C:\Users\DYNABOOK\Downloads\WhatsApp Image 2025-12-23 at 13.01.18.jpe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120" y="2590799"/>
            <a:ext cx="1757680" cy="144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C:\Users\DYNABOOK\Downloads\WhatsApp Image 2025-12-23 at 13.01.23.jpe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120" y="2555812"/>
            <a:ext cx="2138680" cy="14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47" y="4211894"/>
            <a:ext cx="2199653" cy="1731706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211894"/>
            <a:ext cx="1828800" cy="1731706"/>
          </a:xfrm>
          <a:prstGeom prst="rect">
            <a:avLst/>
          </a:prstGeom>
          <a:noFill/>
        </p:spPr>
      </p:pic>
      <p:pic>
        <p:nvPicPr>
          <p:cNvPr id="29" name="Imagen 2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120" y="4211894"/>
            <a:ext cx="2138680" cy="1731706"/>
          </a:xfrm>
          <a:prstGeom prst="rect">
            <a:avLst/>
          </a:prstGeom>
        </p:spPr>
      </p:pic>
      <p:pic>
        <p:nvPicPr>
          <p:cNvPr id="30" name="Imagen 29" descr="C:\Users\DYNABOOK\Downloads\WhatsApp Image 2025-12-23 at 13.01.21.jpe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120" y="4251958"/>
            <a:ext cx="1757680" cy="1691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491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200" y="990600"/>
            <a:ext cx="10566400" cy="4043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ASISTENCIA A EVENTOS Y REUNIONES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09600" y="1295400"/>
            <a:ext cx="6888493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b="1" dirty="0"/>
              <a:t>REUNIONES DE TRABAJO CON ENTIDADES GUBERNAMENTALES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47" y="2042603"/>
            <a:ext cx="2743200" cy="2057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44" y="2018887"/>
            <a:ext cx="2758233" cy="2068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2017332"/>
            <a:ext cx="2746510" cy="20598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47" y="4277649"/>
            <a:ext cx="2743200" cy="2057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744" y="4242301"/>
            <a:ext cx="2758233" cy="20927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575" y="4211821"/>
            <a:ext cx="2722536" cy="21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5410200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4038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GESTIÓN VIAL</a:t>
            </a:r>
            <a:endParaRPr dirty="0">
              <a:latin typeface="Cambria"/>
              <a:cs typeface="Cambri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471" y="2133600"/>
            <a:ext cx="2170736" cy="16280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209" y="4609076"/>
            <a:ext cx="2170736" cy="1628052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560307" y="3910499"/>
            <a:ext cx="3230893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GESTIÓN ADOQUINADO BARRIO SANTA CLARA</a:t>
            </a:r>
            <a:endParaRPr lang="es-EC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075949"/>
            <a:ext cx="2170736" cy="16280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052" y="2144450"/>
            <a:ext cx="2141801" cy="16063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577750"/>
            <a:ext cx="2153524" cy="1690704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2628900" y="1250767"/>
            <a:ext cx="3230893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MANTENIMIENTO DE LA VÍA LOMA SAN PEDRO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7457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5410200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4038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GESTIÓN VIAL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28539" y="1212657"/>
            <a:ext cx="5377197" cy="512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MANTENIMIENTO DE VÍAS EN LA PARROQUIA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99" y="1830808"/>
            <a:ext cx="2277501" cy="170812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98" y="3809999"/>
            <a:ext cx="2277501" cy="225173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347" y="1830808"/>
            <a:ext cx="2277208" cy="170790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517" y="3700978"/>
            <a:ext cx="2271346" cy="239852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728" y="3651738"/>
            <a:ext cx="1923212" cy="249701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728" y="1839557"/>
            <a:ext cx="1923212" cy="169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5410200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096136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GESTIÓN DE REFORESTACIÓN</a:t>
            </a:r>
            <a:endParaRPr dirty="0">
              <a:latin typeface="Cambria"/>
              <a:cs typeface="Cambr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328539" y="1212657"/>
            <a:ext cx="5377197" cy="512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s-EC" sz="1600" b="1" dirty="0">
                <a:latin typeface="Cambria" panose="02040503050406030204" pitchFamily="18" charset="0"/>
                <a:ea typeface="Cambria" panose="02040503050406030204" pitchFamily="18" charset="0"/>
              </a:rPr>
              <a:t>REFORESTACIÓN LOMA SAN PEDRO </a:t>
            </a:r>
            <a:endParaRPr lang="es-EC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07" y="2127738"/>
            <a:ext cx="2810901" cy="21081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133600"/>
            <a:ext cx="2795271" cy="20964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994" y="2057400"/>
            <a:ext cx="2679406" cy="21501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07" y="4343400"/>
            <a:ext cx="2897605" cy="1981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451" y="4343400"/>
            <a:ext cx="2760345" cy="1981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995" y="4315045"/>
            <a:ext cx="2679406" cy="20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object 16"/>
          <p:cNvGrpSpPr/>
          <p:nvPr/>
        </p:nvGrpSpPr>
        <p:grpSpPr>
          <a:xfrm>
            <a:off x="304800" y="52768"/>
            <a:ext cx="6459538" cy="1060450"/>
            <a:chOff x="322262" y="36576"/>
            <a:chExt cx="4042410" cy="1060450"/>
          </a:xfrm>
        </p:grpSpPr>
        <p:pic>
          <p:nvPicPr>
            <p:cNvPr id="17" name="object 1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612" y="42926"/>
              <a:ext cx="4029138" cy="104775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28612" y="42926"/>
              <a:ext cx="4029710" cy="1047750"/>
            </a:xfrm>
            <a:custGeom>
              <a:avLst/>
              <a:gdLst/>
              <a:ahLst/>
              <a:cxnLst/>
              <a:rect l="l" t="t" r="r" b="b"/>
              <a:pathLst>
                <a:path w="4029710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54386" y="0"/>
                  </a:lnTo>
                  <a:lnTo>
                    <a:pt x="3900844" y="6232"/>
                  </a:lnTo>
                  <a:lnTo>
                    <a:pt x="3942590" y="23824"/>
                  </a:lnTo>
                  <a:lnTo>
                    <a:pt x="3977957" y="51117"/>
                  </a:lnTo>
                  <a:lnTo>
                    <a:pt x="4005281" y="86454"/>
                  </a:lnTo>
                  <a:lnTo>
                    <a:pt x="4022896" y="128175"/>
                  </a:lnTo>
                  <a:lnTo>
                    <a:pt x="4029138" y="174625"/>
                  </a:lnTo>
                  <a:lnTo>
                    <a:pt x="4029138" y="872998"/>
                  </a:lnTo>
                  <a:lnTo>
                    <a:pt x="4022896" y="919456"/>
                  </a:lnTo>
                  <a:lnTo>
                    <a:pt x="4005281" y="961201"/>
                  </a:lnTo>
                  <a:lnTo>
                    <a:pt x="3977957" y="996568"/>
                  </a:lnTo>
                  <a:lnTo>
                    <a:pt x="3942590" y="1023892"/>
                  </a:lnTo>
                  <a:lnTo>
                    <a:pt x="3900844" y="1041508"/>
                  </a:lnTo>
                  <a:lnTo>
                    <a:pt x="3854386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609600" y="421088"/>
            <a:ext cx="5943600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lang="es-EC" spc="135" dirty="0">
                <a:latin typeface="Cambria"/>
                <a:cs typeface="Cambria"/>
              </a:rPr>
              <a:t>GESTIÓN DE AYUDA SOCIAL</a:t>
            </a:r>
            <a:endParaRPr dirty="0">
              <a:latin typeface="Cambria"/>
              <a:cs typeface="Cambri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93" y="1468839"/>
            <a:ext cx="3527521" cy="47033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088" y="1468838"/>
            <a:ext cx="3527522" cy="47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1738376"/>
            <a:ext cx="7475855" cy="0"/>
          </a:xfrm>
          <a:custGeom>
            <a:avLst/>
            <a:gdLst/>
            <a:ahLst/>
            <a:cxnLst/>
            <a:rect l="l" t="t" r="r" b="b"/>
            <a:pathLst>
              <a:path w="7475855">
                <a:moveTo>
                  <a:pt x="0" y="0"/>
                </a:moveTo>
                <a:lnTo>
                  <a:pt x="7475283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9437" y="550926"/>
            <a:ext cx="6507163" cy="1060450"/>
            <a:chOff x="579437" y="550926"/>
            <a:chExt cx="4051935" cy="106045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87" y="557276"/>
              <a:ext cx="4038663" cy="1047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5787" y="557276"/>
              <a:ext cx="4039235" cy="1047750"/>
            </a:xfrm>
            <a:custGeom>
              <a:avLst/>
              <a:gdLst/>
              <a:ahLst/>
              <a:cxnLst/>
              <a:rect l="l" t="t" r="r" b="b"/>
              <a:pathLst>
                <a:path w="4039235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63911" y="0"/>
                  </a:lnTo>
                  <a:lnTo>
                    <a:pt x="3910369" y="6232"/>
                  </a:lnTo>
                  <a:lnTo>
                    <a:pt x="3952115" y="23824"/>
                  </a:lnTo>
                  <a:lnTo>
                    <a:pt x="3987482" y="51117"/>
                  </a:lnTo>
                  <a:lnTo>
                    <a:pt x="4014806" y="86454"/>
                  </a:lnTo>
                  <a:lnTo>
                    <a:pt x="4032421" y="128175"/>
                  </a:lnTo>
                  <a:lnTo>
                    <a:pt x="4038663" y="174625"/>
                  </a:lnTo>
                  <a:lnTo>
                    <a:pt x="4038663" y="872998"/>
                  </a:lnTo>
                  <a:lnTo>
                    <a:pt x="4032421" y="919456"/>
                  </a:lnTo>
                  <a:lnTo>
                    <a:pt x="4014806" y="961201"/>
                  </a:lnTo>
                  <a:lnTo>
                    <a:pt x="3987482" y="996568"/>
                  </a:lnTo>
                  <a:lnTo>
                    <a:pt x="3952115" y="1023892"/>
                  </a:lnTo>
                  <a:lnTo>
                    <a:pt x="3910369" y="1041508"/>
                  </a:lnTo>
                  <a:lnTo>
                    <a:pt x="3863911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46130" y="739220"/>
            <a:ext cx="6388070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2725" marR="5080" indent="-200660" algn="l">
              <a:lnSpc>
                <a:spcPct val="100000"/>
              </a:lnSpc>
              <a:spcBef>
                <a:spcPts val="125"/>
              </a:spcBef>
            </a:pPr>
            <a:r>
              <a:rPr lang="es-EC" sz="2000" spc="175" dirty="0">
                <a:latin typeface="Cambria"/>
                <a:cs typeface="Cambria"/>
              </a:rPr>
              <a:t>   </a:t>
            </a:r>
            <a:r>
              <a:rPr sz="2000" spc="175" dirty="0">
                <a:latin typeface="Cambria"/>
                <a:cs typeface="Cambria"/>
              </a:rPr>
              <a:t>APOYO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150" dirty="0">
                <a:latin typeface="Cambria"/>
                <a:cs typeface="Cambria"/>
              </a:rPr>
              <a:t>AL</a:t>
            </a:r>
            <a:r>
              <a:rPr sz="2000" spc="290" dirty="0">
                <a:latin typeface="Cambria"/>
                <a:cs typeface="Cambria"/>
              </a:rPr>
              <a:t> </a:t>
            </a:r>
            <a:r>
              <a:rPr sz="2000" spc="150" dirty="0">
                <a:latin typeface="Cambria"/>
                <a:cs typeface="Cambria"/>
              </a:rPr>
              <a:t>PUNTO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lang="es-EC" sz="2000" spc="210" dirty="0">
                <a:latin typeface="Cambria"/>
                <a:cs typeface="Cambria"/>
              </a:rPr>
              <a:t>DIGITAL GRATUITO CHITÁN DE NAVARRETES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175" y="2200275"/>
            <a:ext cx="4686300" cy="3171825"/>
          </a:xfrm>
          <a:custGeom>
            <a:avLst/>
            <a:gdLst/>
            <a:ahLst/>
            <a:cxnLst/>
            <a:rect l="l" t="t" r="r" b="b"/>
            <a:pathLst>
              <a:path w="4686300" h="3171825">
                <a:moveTo>
                  <a:pt x="0" y="528701"/>
                </a:moveTo>
                <a:lnTo>
                  <a:pt x="2160" y="480581"/>
                </a:lnTo>
                <a:lnTo>
                  <a:pt x="8517" y="433671"/>
                </a:lnTo>
                <a:lnTo>
                  <a:pt x="18884" y="388158"/>
                </a:lnTo>
                <a:lnTo>
                  <a:pt x="33074" y="344228"/>
                </a:lnTo>
                <a:lnTo>
                  <a:pt x="50900" y="302068"/>
                </a:lnTo>
                <a:lnTo>
                  <a:pt x="72177" y="261864"/>
                </a:lnTo>
                <a:lnTo>
                  <a:pt x="96717" y="223804"/>
                </a:lnTo>
                <a:lnTo>
                  <a:pt x="124333" y="188074"/>
                </a:lnTo>
                <a:lnTo>
                  <a:pt x="154839" y="154860"/>
                </a:lnTo>
                <a:lnTo>
                  <a:pt x="188049" y="124350"/>
                </a:lnTo>
                <a:lnTo>
                  <a:pt x="223776" y="96730"/>
                </a:lnTo>
                <a:lnTo>
                  <a:pt x="261832" y="72187"/>
                </a:lnTo>
                <a:lnTo>
                  <a:pt x="302032" y="50908"/>
                </a:lnTo>
                <a:lnTo>
                  <a:pt x="344189" y="33079"/>
                </a:lnTo>
                <a:lnTo>
                  <a:pt x="388115" y="18887"/>
                </a:lnTo>
                <a:lnTo>
                  <a:pt x="433626" y="8518"/>
                </a:lnTo>
                <a:lnTo>
                  <a:pt x="480533" y="2160"/>
                </a:lnTo>
                <a:lnTo>
                  <a:pt x="528650" y="0"/>
                </a:lnTo>
                <a:lnTo>
                  <a:pt x="4157599" y="0"/>
                </a:lnTo>
                <a:lnTo>
                  <a:pt x="4205718" y="2160"/>
                </a:lnTo>
                <a:lnTo>
                  <a:pt x="4252628" y="8518"/>
                </a:lnTo>
                <a:lnTo>
                  <a:pt x="4298141" y="18887"/>
                </a:lnTo>
                <a:lnTo>
                  <a:pt x="4342071" y="33079"/>
                </a:lnTo>
                <a:lnTo>
                  <a:pt x="4384231" y="50908"/>
                </a:lnTo>
                <a:lnTo>
                  <a:pt x="4424435" y="72187"/>
                </a:lnTo>
                <a:lnTo>
                  <a:pt x="4462495" y="96730"/>
                </a:lnTo>
                <a:lnTo>
                  <a:pt x="4498225" y="124350"/>
                </a:lnTo>
                <a:lnTo>
                  <a:pt x="4531439" y="154860"/>
                </a:lnTo>
                <a:lnTo>
                  <a:pt x="4561949" y="188074"/>
                </a:lnTo>
                <a:lnTo>
                  <a:pt x="4589569" y="223804"/>
                </a:lnTo>
                <a:lnTo>
                  <a:pt x="4614112" y="261864"/>
                </a:lnTo>
                <a:lnTo>
                  <a:pt x="4635391" y="302068"/>
                </a:lnTo>
                <a:lnTo>
                  <a:pt x="4653220" y="344228"/>
                </a:lnTo>
                <a:lnTo>
                  <a:pt x="4667412" y="388158"/>
                </a:lnTo>
                <a:lnTo>
                  <a:pt x="4677781" y="433671"/>
                </a:lnTo>
                <a:lnTo>
                  <a:pt x="4684139" y="480581"/>
                </a:lnTo>
                <a:lnTo>
                  <a:pt x="4686300" y="528701"/>
                </a:lnTo>
                <a:lnTo>
                  <a:pt x="4686300" y="2643124"/>
                </a:lnTo>
                <a:lnTo>
                  <a:pt x="4684139" y="2691243"/>
                </a:lnTo>
                <a:lnTo>
                  <a:pt x="4677781" y="2738153"/>
                </a:lnTo>
                <a:lnTo>
                  <a:pt x="4667412" y="2783666"/>
                </a:lnTo>
                <a:lnTo>
                  <a:pt x="4653220" y="2827596"/>
                </a:lnTo>
                <a:lnTo>
                  <a:pt x="4635391" y="2869756"/>
                </a:lnTo>
                <a:lnTo>
                  <a:pt x="4614112" y="2909960"/>
                </a:lnTo>
                <a:lnTo>
                  <a:pt x="4589569" y="2948020"/>
                </a:lnTo>
                <a:lnTo>
                  <a:pt x="4561949" y="2983750"/>
                </a:lnTo>
                <a:lnTo>
                  <a:pt x="4531439" y="3016964"/>
                </a:lnTo>
                <a:lnTo>
                  <a:pt x="4498225" y="3047474"/>
                </a:lnTo>
                <a:lnTo>
                  <a:pt x="4462495" y="3075094"/>
                </a:lnTo>
                <a:lnTo>
                  <a:pt x="4424435" y="3099637"/>
                </a:lnTo>
                <a:lnTo>
                  <a:pt x="4384231" y="3120916"/>
                </a:lnTo>
                <a:lnTo>
                  <a:pt x="4342071" y="3138745"/>
                </a:lnTo>
                <a:lnTo>
                  <a:pt x="4298141" y="3152937"/>
                </a:lnTo>
                <a:lnTo>
                  <a:pt x="4252628" y="3163306"/>
                </a:lnTo>
                <a:lnTo>
                  <a:pt x="4205718" y="3169664"/>
                </a:lnTo>
                <a:lnTo>
                  <a:pt x="4157599" y="3171825"/>
                </a:lnTo>
                <a:lnTo>
                  <a:pt x="528650" y="3171825"/>
                </a:lnTo>
                <a:lnTo>
                  <a:pt x="480533" y="3169664"/>
                </a:lnTo>
                <a:lnTo>
                  <a:pt x="433626" y="3163306"/>
                </a:lnTo>
                <a:lnTo>
                  <a:pt x="388115" y="3152937"/>
                </a:lnTo>
                <a:lnTo>
                  <a:pt x="344189" y="3138745"/>
                </a:lnTo>
                <a:lnTo>
                  <a:pt x="302032" y="3120916"/>
                </a:lnTo>
                <a:lnTo>
                  <a:pt x="261832" y="3099637"/>
                </a:lnTo>
                <a:lnTo>
                  <a:pt x="223776" y="3075094"/>
                </a:lnTo>
                <a:lnTo>
                  <a:pt x="188049" y="3047474"/>
                </a:lnTo>
                <a:lnTo>
                  <a:pt x="154839" y="3016964"/>
                </a:lnTo>
                <a:lnTo>
                  <a:pt x="124333" y="2983750"/>
                </a:lnTo>
                <a:lnTo>
                  <a:pt x="96717" y="2948020"/>
                </a:lnTo>
                <a:lnTo>
                  <a:pt x="72177" y="2909960"/>
                </a:lnTo>
                <a:lnTo>
                  <a:pt x="50900" y="2869756"/>
                </a:lnTo>
                <a:lnTo>
                  <a:pt x="33074" y="2827596"/>
                </a:lnTo>
                <a:lnTo>
                  <a:pt x="18884" y="2783666"/>
                </a:lnTo>
                <a:lnTo>
                  <a:pt x="8517" y="2738153"/>
                </a:lnTo>
                <a:lnTo>
                  <a:pt x="2160" y="2691243"/>
                </a:lnTo>
                <a:lnTo>
                  <a:pt x="0" y="2643124"/>
                </a:lnTo>
                <a:lnTo>
                  <a:pt x="0" y="528701"/>
                </a:lnTo>
                <a:close/>
              </a:path>
            </a:pathLst>
          </a:custGeom>
          <a:ln w="15875">
            <a:solidFill>
              <a:srgbClr val="939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3394" y="2261298"/>
            <a:ext cx="4227195" cy="27576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20"/>
              </a:spcBef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De    acuerdo    al    convenio    de cooperación entre el GAD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Parroquial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C" sz="2000" dirty="0">
                <a:latin typeface="Cambria" panose="02040503050406030204" pitchFamily="18" charset="0"/>
                <a:ea typeface="Cambria" panose="02040503050406030204" pitchFamily="18" charset="0"/>
              </a:rPr>
              <a:t>Chitán de Navarretes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 y    el   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Ministerio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   de</a:t>
            </a:r>
            <a:r>
              <a:rPr lang="es-EC" sz="2000" dirty="0">
                <a:latin typeface="Cambria" panose="02040503050406030204" pitchFamily="18" charset="0"/>
                <a:ea typeface="Cambria" panose="02040503050406030204" pitchFamily="18" charset="0"/>
              </a:rPr>
              <a:t> Telecomunicaciones, se realizó la entrega de materiales de oficina, materiales de aseo e insumos necesarios para el buen funcionamiento de la impresora, a través de catálogo electrónico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object 1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475" y="1771651"/>
            <a:ext cx="4076700" cy="819150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4274" y="2590801"/>
            <a:ext cx="3657600" cy="2754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1738376"/>
            <a:ext cx="7475855" cy="0"/>
          </a:xfrm>
          <a:custGeom>
            <a:avLst/>
            <a:gdLst/>
            <a:ahLst/>
            <a:cxnLst/>
            <a:rect l="l" t="t" r="r" b="b"/>
            <a:pathLst>
              <a:path w="7475855">
                <a:moveTo>
                  <a:pt x="0" y="0"/>
                </a:moveTo>
                <a:lnTo>
                  <a:pt x="7475283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9437" y="550926"/>
            <a:ext cx="6507163" cy="1060450"/>
            <a:chOff x="579437" y="550926"/>
            <a:chExt cx="4051935" cy="106045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787" y="557276"/>
              <a:ext cx="4038663" cy="1047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5787" y="557276"/>
              <a:ext cx="4039235" cy="1047750"/>
            </a:xfrm>
            <a:custGeom>
              <a:avLst/>
              <a:gdLst/>
              <a:ahLst/>
              <a:cxnLst/>
              <a:rect l="l" t="t" r="r" b="b"/>
              <a:pathLst>
                <a:path w="4039235" h="1047750">
                  <a:moveTo>
                    <a:pt x="0" y="174625"/>
                  </a:moveTo>
                  <a:lnTo>
                    <a:pt x="6237" y="128175"/>
                  </a:lnTo>
                  <a:lnTo>
                    <a:pt x="23841" y="86454"/>
                  </a:lnTo>
                  <a:lnTo>
                    <a:pt x="51146" y="51117"/>
                  </a:lnTo>
                  <a:lnTo>
                    <a:pt x="86487" y="23824"/>
                  </a:lnTo>
                  <a:lnTo>
                    <a:pt x="128202" y="6232"/>
                  </a:lnTo>
                  <a:lnTo>
                    <a:pt x="174625" y="0"/>
                  </a:lnTo>
                  <a:lnTo>
                    <a:pt x="3863911" y="0"/>
                  </a:lnTo>
                  <a:lnTo>
                    <a:pt x="3910369" y="6232"/>
                  </a:lnTo>
                  <a:lnTo>
                    <a:pt x="3952115" y="23824"/>
                  </a:lnTo>
                  <a:lnTo>
                    <a:pt x="3987482" y="51117"/>
                  </a:lnTo>
                  <a:lnTo>
                    <a:pt x="4014806" y="86454"/>
                  </a:lnTo>
                  <a:lnTo>
                    <a:pt x="4032421" y="128175"/>
                  </a:lnTo>
                  <a:lnTo>
                    <a:pt x="4038663" y="174625"/>
                  </a:lnTo>
                  <a:lnTo>
                    <a:pt x="4038663" y="872998"/>
                  </a:lnTo>
                  <a:lnTo>
                    <a:pt x="4032421" y="919456"/>
                  </a:lnTo>
                  <a:lnTo>
                    <a:pt x="4014806" y="961201"/>
                  </a:lnTo>
                  <a:lnTo>
                    <a:pt x="3987482" y="996568"/>
                  </a:lnTo>
                  <a:lnTo>
                    <a:pt x="3952115" y="1023892"/>
                  </a:lnTo>
                  <a:lnTo>
                    <a:pt x="3910369" y="1041508"/>
                  </a:lnTo>
                  <a:lnTo>
                    <a:pt x="3863911" y="1047750"/>
                  </a:lnTo>
                  <a:lnTo>
                    <a:pt x="174625" y="1047750"/>
                  </a:lnTo>
                  <a:lnTo>
                    <a:pt x="128202" y="1041508"/>
                  </a:lnTo>
                  <a:lnTo>
                    <a:pt x="86487" y="1023892"/>
                  </a:lnTo>
                  <a:lnTo>
                    <a:pt x="51146" y="996569"/>
                  </a:lnTo>
                  <a:lnTo>
                    <a:pt x="23841" y="961201"/>
                  </a:lnTo>
                  <a:lnTo>
                    <a:pt x="6237" y="919456"/>
                  </a:lnTo>
                  <a:lnTo>
                    <a:pt x="0" y="872998"/>
                  </a:lnTo>
                  <a:lnTo>
                    <a:pt x="0" y="174625"/>
                  </a:lnTo>
                  <a:close/>
                </a:path>
              </a:pathLst>
            </a:custGeom>
            <a:ln w="12700">
              <a:solidFill>
                <a:srgbClr val="C2BB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46130" y="739220"/>
            <a:ext cx="638807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12725" marR="5080" indent="-200660" algn="l">
              <a:lnSpc>
                <a:spcPct val="100000"/>
              </a:lnSpc>
              <a:spcBef>
                <a:spcPts val="125"/>
              </a:spcBef>
            </a:pPr>
            <a:r>
              <a:rPr lang="es-EC" sz="2000" spc="175" dirty="0">
                <a:latin typeface="Cambria"/>
                <a:cs typeface="Cambria"/>
              </a:rPr>
              <a:t>   </a:t>
            </a:r>
            <a:r>
              <a:rPr dirty="0"/>
              <a:t>APOYO AL PUNTO </a:t>
            </a:r>
            <a:r>
              <a:rPr lang="es-EC" dirty="0"/>
              <a:t>DIGITAL GRATUITO CHITÁN DE NAVARRETES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25810" y="1876807"/>
            <a:ext cx="4227195" cy="6247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20"/>
              </a:spcBef>
            </a:pPr>
            <a:r>
              <a:rPr lang="es-EC" sz="2000" dirty="0">
                <a:latin typeface="Cambria" panose="02040503050406030204" pitchFamily="18" charset="0"/>
                <a:ea typeface="Cambria" panose="02040503050406030204" pitchFamily="18" charset="0"/>
              </a:rPr>
              <a:t>FORTALECIMIENTO CON EQUIPOS INFORMÁTICOS 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object 1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475" y="1771651"/>
            <a:ext cx="4076700" cy="819150"/>
          </a:xfrm>
          <a:prstGeom prst="rect">
            <a:avLst/>
          </a:prstGeom>
        </p:spPr>
      </p:pic>
      <p:sp>
        <p:nvSpPr>
          <p:cNvPr id="11" name="object 8"/>
          <p:cNvSpPr txBox="1"/>
          <p:nvPr/>
        </p:nvSpPr>
        <p:spPr>
          <a:xfrm>
            <a:off x="525809" y="2945060"/>
            <a:ext cx="4227195" cy="637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55600" marR="5080" indent="-342900" algn="just">
              <a:lnSpc>
                <a:spcPct val="99100"/>
              </a:lnSpc>
              <a:spcBef>
                <a:spcPts val="120"/>
              </a:spcBef>
              <a:buFontTx/>
              <a:buChar char="-"/>
            </a:pPr>
            <a:r>
              <a:rPr lang="es-EC" sz="2000" dirty="0">
                <a:latin typeface="Cambria" panose="02040503050406030204" pitchFamily="18" charset="0"/>
                <a:ea typeface="Cambria" panose="02040503050406030204" pitchFamily="18" charset="0"/>
              </a:rPr>
              <a:t>COMPUTADORAS</a:t>
            </a:r>
          </a:p>
          <a:p>
            <a:pPr marL="355600" marR="5080" indent="-342900" algn="just">
              <a:lnSpc>
                <a:spcPct val="99100"/>
              </a:lnSpc>
              <a:spcBef>
                <a:spcPts val="120"/>
              </a:spcBef>
              <a:buFontTx/>
              <a:buChar char="-"/>
            </a:pPr>
            <a:r>
              <a:rPr lang="es-EC" sz="2000" dirty="0">
                <a:latin typeface="Cambria" panose="02040503050406030204" pitchFamily="18" charset="0"/>
                <a:ea typeface="Cambria" panose="02040503050406030204" pitchFamily="18" charset="0"/>
              </a:rPr>
              <a:t>IMPRESORA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810000"/>
            <a:ext cx="3207991" cy="24059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1" y="3810000"/>
            <a:ext cx="2390774" cy="240599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810000"/>
            <a:ext cx="3207992" cy="240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93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641</Words>
  <Application>Microsoft Office PowerPoint</Application>
  <PresentationFormat>Presentación en pantalla (4:3)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 Rounded MT Bold</vt:lpstr>
      <vt:lpstr>Bernard MT Condensed</vt:lpstr>
      <vt:lpstr>Calibri</vt:lpstr>
      <vt:lpstr>Cambria</vt:lpstr>
      <vt:lpstr>Times New Roman</vt:lpstr>
      <vt:lpstr>Office Theme</vt:lpstr>
      <vt:lpstr>Rendición de Cuentas del Gobierno Autónomo Descentralizado Parroquial Rural Chitán de Navarretes</vt:lpstr>
      <vt:lpstr>Base legal</vt:lpstr>
      <vt:lpstr>ASISTENCIA A EVENTOS Y REUNIONES</vt:lpstr>
      <vt:lpstr>GESTIÓN VIAL</vt:lpstr>
      <vt:lpstr>GESTIÓN VIAL</vt:lpstr>
      <vt:lpstr>GESTIÓN DE REFORESTACIÓN</vt:lpstr>
      <vt:lpstr>GESTIÓN DE AYUDA SOCIAL</vt:lpstr>
      <vt:lpstr>   APOYO AL PUNTO DIGITAL GRATUITO CHITÁN DE NAVARRETES</vt:lpstr>
      <vt:lpstr>   APOYO AL PUNTO DIGITAL GRATUITO CHITÁN DE NAVARRETES</vt:lpstr>
      <vt:lpstr>PROYECTO ESPACIOS ALTERNATIVOS DE ADULTOS MAYORES</vt:lpstr>
      <vt:lpstr>Presentación de PowerPoint</vt:lpstr>
      <vt:lpstr>Presentación de PowerPoint</vt:lpstr>
      <vt:lpstr>Presentación de PowerPoint</vt:lpstr>
      <vt:lpstr>PROCESOS BAJO ÍNFIMA CUANTÍA</vt:lpstr>
      <vt:lpstr>PROCESOS BAJO ÍNFIMA CUANTÍA</vt:lpstr>
      <vt:lpstr>PROCESOS BAJO ÍNFIMA CUANTÍA</vt:lpstr>
      <vt:lpstr>PROCESOS BAJO ÍNFIMA CUANTÍA</vt:lpstr>
      <vt:lpstr>PROCESOS BAJO ÍNFIMA CUANTÍA</vt:lpstr>
      <vt:lpstr>PROCESOS BAJO ÍNFIMA CUANTÍA</vt:lpstr>
      <vt:lpstr>PROCESOS BAJO ÍNFIMA CUANTÍA</vt:lpstr>
      <vt:lpstr>PROCESOS BAJO ÍNFIMA CUANTÍA</vt:lpstr>
      <vt:lpstr>PROCESOS BAJO ÍNFIMA CUANTÍA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Brigget</dc:creator>
  <cp:lastModifiedBy>IVAN</cp:lastModifiedBy>
  <cp:revision>55</cp:revision>
  <dcterms:created xsi:type="dcterms:W3CDTF">2026-05-26T13:56:43Z</dcterms:created>
  <dcterms:modified xsi:type="dcterms:W3CDTF">2026-05-29T14:22:32Z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2024-05-02T00:00:00Z</vt:filetime>
  </property>
  <property fmtid="{D5CDD505-2E9C-101B-9397-08002B2CF9AE}" pid="4" name="Creator">
    <vt:lpwstr>Microsoft® PowerPoint® 2016</vt:lpwstr>
  </property>
  <property fmtid="{D5CDD505-2E9C-101B-9397-08002B2CF9AE}" pid="5" name="LastSaved">
    <vt:filetime>2026-05-26T00:00:00Z</vt:filetime>
  </property>
  <property fmtid="{D5CDD505-2E9C-101B-9397-08002B2CF9AE}" pid="6" name="Producer">
    <vt:lpwstr>Microsoft® PowerPoint® 2016</vt:lpwstr>
  </property>
</Properties>
</file>